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5"/>
  </p:notesMasterIdLst>
  <p:sldIdLst>
    <p:sldId id="256" r:id="rId2"/>
    <p:sldId id="314" r:id="rId3"/>
    <p:sldId id="437" r:id="rId4"/>
    <p:sldId id="439" r:id="rId5"/>
    <p:sldId id="461" r:id="rId6"/>
    <p:sldId id="440" r:id="rId7"/>
    <p:sldId id="459" r:id="rId8"/>
    <p:sldId id="462" r:id="rId9"/>
    <p:sldId id="443" r:id="rId10"/>
    <p:sldId id="444" r:id="rId11"/>
    <p:sldId id="445" r:id="rId12"/>
    <p:sldId id="441" r:id="rId13"/>
    <p:sldId id="478" r:id="rId14"/>
    <p:sldId id="460" r:id="rId15"/>
    <p:sldId id="464" r:id="rId16"/>
    <p:sldId id="463" r:id="rId17"/>
    <p:sldId id="446" r:id="rId18"/>
    <p:sldId id="447" r:id="rId19"/>
    <p:sldId id="465" r:id="rId20"/>
    <p:sldId id="448" r:id="rId21"/>
    <p:sldId id="449" r:id="rId22"/>
    <p:sldId id="466" r:id="rId23"/>
    <p:sldId id="467" r:id="rId24"/>
    <p:sldId id="468" r:id="rId25"/>
    <p:sldId id="450" r:id="rId26"/>
    <p:sldId id="469" r:id="rId27"/>
    <p:sldId id="451" r:id="rId28"/>
    <p:sldId id="470" r:id="rId29"/>
    <p:sldId id="455" r:id="rId30"/>
    <p:sldId id="452" r:id="rId31"/>
    <p:sldId id="458" r:id="rId32"/>
    <p:sldId id="471" r:id="rId33"/>
    <p:sldId id="453" r:id="rId34"/>
    <p:sldId id="472" r:id="rId35"/>
    <p:sldId id="454" r:id="rId36"/>
    <p:sldId id="473" r:id="rId37"/>
    <p:sldId id="457" r:id="rId38"/>
    <p:sldId id="474" r:id="rId39"/>
    <p:sldId id="475" r:id="rId40"/>
    <p:sldId id="456" r:id="rId41"/>
    <p:sldId id="476" r:id="rId42"/>
    <p:sldId id="477" r:id="rId43"/>
    <p:sldId id="313" r:id="rId44"/>
  </p:sldIdLst>
  <p:sldSz cx="12192000" cy="6858000"/>
  <p:notesSz cx="6858000" cy="9144000"/>
  <p:defaultTextStyle>
    <a:defPPr>
      <a:defRPr lang="en-TH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535E"/>
    <a:srgbClr val="4472C4"/>
    <a:srgbClr val="A0B7F6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041"/>
    <p:restoredTop sz="91942"/>
  </p:normalViewPr>
  <p:slideViewPr>
    <p:cSldViewPr snapToGrid="0">
      <p:cViewPr varScale="1">
        <p:scale>
          <a:sx n="106" d="100"/>
          <a:sy n="106" d="100"/>
        </p:scale>
        <p:origin x="216" y="384"/>
      </p:cViewPr>
      <p:guideLst/>
    </p:cSldViewPr>
  </p:slideViewPr>
  <p:outlineViewPr>
    <p:cViewPr>
      <p:scale>
        <a:sx n="33" d="100"/>
        <a:sy n="33" d="100"/>
      </p:scale>
      <p:origin x="0" y="-3792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T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67654C-9CB8-EC42-9BDA-64A9D61B0C8A}" type="datetimeFigureOut">
              <a:rPr lang="en-TH" smtClean="0"/>
              <a:t>19/11/2025 R</a:t>
            </a:fld>
            <a:endParaRPr lang="en-T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T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13597D-A5CC-9545-A5D6-10582B0ABAD6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26873531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N9dyxVn1Cac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13597D-A5CC-9545-A5D6-10582B0ABAD6}" type="slidenum">
              <a:rPr lang="en-TH" smtClean="0"/>
              <a:t>3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25895630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13597D-A5CC-9545-A5D6-10582B0ABAD6}" type="slidenum">
              <a:rPr lang="en-TH" smtClean="0"/>
              <a:t>20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36373591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13597D-A5CC-9545-A5D6-10582B0ABAD6}" type="slidenum">
              <a:rPr lang="en-TH" smtClean="0"/>
              <a:t>25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11101425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13597D-A5CC-9545-A5D6-10582B0ABAD6}" type="slidenum">
              <a:rPr lang="en-TH" smtClean="0"/>
              <a:t>26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23674368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13597D-A5CC-9545-A5D6-10582B0ABAD6}" type="slidenum">
              <a:rPr lang="en-TH" smtClean="0"/>
              <a:t>27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33531311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13597D-A5CC-9545-A5D6-10582B0ABAD6}" type="slidenum">
              <a:rPr lang="en-TH" smtClean="0"/>
              <a:t>28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16688083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13597D-A5CC-9545-A5D6-10582B0ABAD6}" type="slidenum">
              <a:rPr lang="en-TH" smtClean="0"/>
              <a:t>29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2094372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13597D-A5CC-9545-A5D6-10582B0ABAD6}" type="slidenum">
              <a:rPr lang="en-TH" smtClean="0"/>
              <a:t>30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8511984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13597D-A5CC-9545-A5D6-10582B0ABAD6}" type="slidenum">
              <a:rPr lang="en-TH" smtClean="0"/>
              <a:t>31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8814542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13597D-A5CC-9545-A5D6-10582B0ABAD6}" type="slidenum">
              <a:rPr lang="en-TH" smtClean="0"/>
              <a:t>32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234425613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13597D-A5CC-9545-A5D6-10582B0ABAD6}" type="slidenum">
              <a:rPr lang="en-TH" smtClean="0"/>
              <a:t>33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20040247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13597D-A5CC-9545-A5D6-10582B0ABAD6}" type="slidenum">
              <a:rPr lang="en-TH" smtClean="0"/>
              <a:t>4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196158886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13597D-A5CC-9545-A5D6-10582B0ABAD6}" type="slidenum">
              <a:rPr lang="en-TH" smtClean="0"/>
              <a:t>34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131775163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13597D-A5CC-9545-A5D6-10582B0ABAD6}" type="slidenum">
              <a:rPr lang="en-TH" smtClean="0"/>
              <a:t>35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258339063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13597D-A5CC-9545-A5D6-10582B0ABAD6}" type="slidenum">
              <a:rPr lang="en-TH" smtClean="0"/>
              <a:t>36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322254515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13597D-A5CC-9545-A5D6-10582B0ABAD6}" type="slidenum">
              <a:rPr lang="en-TH" smtClean="0"/>
              <a:t>37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242126432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13597D-A5CC-9545-A5D6-10582B0ABAD6}" type="slidenum">
              <a:rPr lang="en-TH" smtClean="0"/>
              <a:t>38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14404072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13597D-A5CC-9545-A5D6-10582B0ABAD6}" type="slidenum">
              <a:rPr lang="en-TH" smtClean="0"/>
              <a:t>39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350845564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13597D-A5CC-9545-A5D6-10582B0ABAD6}" type="slidenum">
              <a:rPr lang="en-TH" smtClean="0"/>
              <a:t>40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303371225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13597D-A5CC-9545-A5D6-10582B0ABAD6}" type="slidenum">
              <a:rPr lang="en-TH" smtClean="0"/>
              <a:t>41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66067646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13597D-A5CC-9545-A5D6-10582B0ABAD6}" type="slidenum">
              <a:rPr lang="en-TH" smtClean="0"/>
              <a:t>42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191294128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13597D-A5CC-9545-A5D6-10582B0ABAD6}" type="slidenum">
              <a:rPr lang="en-TH" smtClean="0"/>
              <a:t>43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37487910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13597D-A5CC-9545-A5D6-10582B0ABAD6}" type="slidenum">
              <a:rPr lang="en-TH" smtClean="0"/>
              <a:t>5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34166821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13597D-A5CC-9545-A5D6-10582B0ABAD6}" type="slidenum">
              <a:rPr lang="en-TH" smtClean="0"/>
              <a:t>10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10728278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13597D-A5CC-9545-A5D6-10582B0ABAD6}" type="slidenum">
              <a:rPr lang="en-TH" smtClean="0"/>
              <a:t>11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16354305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th-TH" dirty="0">
                <a:solidFill>
                  <a:srgbClr val="1B1C1D"/>
                </a:solidFill>
                <a:effectLst/>
                <a:latin typeface="Google Sans Text"/>
              </a:rPr>
              <a:t>สวัสดีครับ การศึกษาทั้งสามฉบับนี้ (</a:t>
            </a:r>
            <a:r>
              <a:rPr lang="en-US" dirty="0">
                <a:solidFill>
                  <a:srgbClr val="1B1C1D"/>
                </a:solidFill>
                <a:effectLst/>
                <a:latin typeface="Google Sans Text"/>
              </a:rPr>
              <a:t>PROCESS, ARISE, </a:t>
            </a:r>
            <a:r>
              <a:rPr lang="th-TH" dirty="0">
                <a:solidFill>
                  <a:srgbClr val="1B1C1D"/>
                </a:solidFill>
                <a:effectLst/>
                <a:latin typeface="Google Sans Text"/>
              </a:rPr>
              <a:t>และ </a:t>
            </a:r>
            <a:r>
              <a:rPr lang="en-US" dirty="0">
                <a:solidFill>
                  <a:srgbClr val="1B1C1D"/>
                </a:solidFill>
                <a:effectLst/>
                <a:latin typeface="Google Sans Text"/>
              </a:rPr>
              <a:t>PROMISE) </a:t>
            </a:r>
            <a:r>
              <a:rPr lang="th-TH" dirty="0">
                <a:solidFill>
                  <a:srgbClr val="1B1C1D"/>
                </a:solidFill>
                <a:effectLst/>
                <a:latin typeface="Google Sans Text"/>
              </a:rPr>
              <a:t>ถือเป็นการศึกษาที่สำคัญมากในวงการการแพทย์ฉุกเฉินและเวชบำบัดวิกฤต (</a:t>
            </a:r>
            <a:r>
              <a:rPr lang="en-US" dirty="0">
                <a:solidFill>
                  <a:srgbClr val="1B1C1D"/>
                </a:solidFill>
                <a:effectLst/>
                <a:latin typeface="Google Sans Text"/>
              </a:rPr>
              <a:t>Critical Care) </a:t>
            </a:r>
            <a:r>
              <a:rPr lang="th-TH" dirty="0">
                <a:solidFill>
                  <a:srgbClr val="1B1C1D"/>
                </a:solidFill>
                <a:effectLst/>
                <a:latin typeface="Google Sans Text"/>
              </a:rPr>
              <a:t>โดยทั้งหมดเกี่ยวข้องกับการจัดการภาวะ </a:t>
            </a:r>
            <a:r>
              <a:rPr lang="en-US" dirty="0">
                <a:solidFill>
                  <a:srgbClr val="1B1C1D"/>
                </a:solidFill>
                <a:effectLst/>
                <a:latin typeface="Google Sans Text"/>
              </a:rPr>
              <a:t>Sepsis </a:t>
            </a:r>
            <a:r>
              <a:rPr lang="th-TH" dirty="0">
                <a:solidFill>
                  <a:srgbClr val="1B1C1D"/>
                </a:solidFill>
                <a:effectLst/>
                <a:latin typeface="Google Sans Text"/>
              </a:rPr>
              <a:t>และ </a:t>
            </a:r>
            <a:r>
              <a:rPr lang="en-US" dirty="0">
                <a:solidFill>
                  <a:srgbClr val="1B1C1D"/>
                </a:solidFill>
                <a:effectLst/>
                <a:latin typeface="Google Sans Text"/>
              </a:rPr>
              <a:t>Septic Shock </a:t>
            </a:r>
            <a:r>
              <a:rPr lang="th-TH" dirty="0">
                <a:solidFill>
                  <a:srgbClr val="1B1C1D"/>
                </a:solidFill>
                <a:effectLst/>
                <a:latin typeface="Google Sans Text"/>
              </a:rPr>
              <a:t>ครับ</a:t>
            </a:r>
          </a:p>
          <a:p>
            <a:pPr rtl="0"/>
            <a:r>
              <a:rPr lang="th-TH" dirty="0">
                <a:solidFill>
                  <a:srgbClr val="1B1C1D"/>
                </a:solidFill>
                <a:effectLst/>
                <a:latin typeface="Google Sans Text"/>
              </a:rPr>
              <a:t>สรุปสั้นๆ คือ </a:t>
            </a:r>
            <a:r>
              <a:rPr lang="th-TH" b="1" dirty="0">
                <a:solidFill>
                  <a:srgbClr val="1B1C1D"/>
                </a:solidFill>
                <a:effectLst/>
                <a:latin typeface="Google Sans Text"/>
              </a:rPr>
              <a:t>การศึกษาทั้งสามนี้ (</a:t>
            </a:r>
            <a:r>
              <a:rPr lang="en-US" b="1" dirty="0">
                <a:solidFill>
                  <a:srgbClr val="1B1C1D"/>
                </a:solidFill>
                <a:effectLst/>
                <a:latin typeface="Google Sans Text"/>
              </a:rPr>
              <a:t>PROCESS, ARISE, PROMISE) </a:t>
            </a:r>
            <a:r>
              <a:rPr lang="th-TH" b="1" dirty="0">
                <a:solidFill>
                  <a:srgbClr val="1B1C1D"/>
                </a:solidFill>
                <a:effectLst/>
                <a:latin typeface="Google Sans Text"/>
              </a:rPr>
              <a:t>ถูกออกแบบมาเพื่อทดสอบว่า การรักษา </a:t>
            </a:r>
            <a:r>
              <a:rPr lang="en-US" b="1" dirty="0">
                <a:solidFill>
                  <a:srgbClr val="1B1C1D"/>
                </a:solidFill>
                <a:effectLst/>
                <a:latin typeface="Google Sans Text"/>
              </a:rPr>
              <a:t>Sepsis </a:t>
            </a:r>
            <a:r>
              <a:rPr lang="th-TH" b="1" dirty="0">
                <a:solidFill>
                  <a:srgbClr val="1B1C1D"/>
                </a:solidFill>
                <a:effectLst/>
                <a:latin typeface="Google Sans Text"/>
              </a:rPr>
              <a:t>แบบที่เรียกว่า "</a:t>
            </a:r>
            <a:r>
              <a:rPr lang="en-US" b="1" dirty="0">
                <a:solidFill>
                  <a:srgbClr val="1B1C1D"/>
                </a:solidFill>
                <a:effectLst/>
                <a:latin typeface="Google Sans Text"/>
              </a:rPr>
              <a:t>Early Goal-Directed Therapy" (EGDT) </a:t>
            </a:r>
            <a:r>
              <a:rPr lang="th-TH" b="1" dirty="0">
                <a:solidFill>
                  <a:srgbClr val="1B1C1D"/>
                </a:solidFill>
                <a:effectLst/>
                <a:latin typeface="Google Sans Text"/>
              </a:rPr>
              <a:t>นั้น ดีกว่าการรักษาตามมาตรฐานทั่วไป (</a:t>
            </a:r>
            <a:r>
              <a:rPr lang="en-US" b="1" dirty="0">
                <a:solidFill>
                  <a:srgbClr val="1B1C1D"/>
                </a:solidFill>
                <a:effectLst/>
                <a:latin typeface="Google Sans Text"/>
              </a:rPr>
              <a:t>Usual Care) </a:t>
            </a:r>
            <a:r>
              <a:rPr lang="th-TH" b="1" dirty="0">
                <a:solidFill>
                  <a:srgbClr val="1B1C1D"/>
                </a:solidFill>
                <a:effectLst/>
                <a:latin typeface="Google Sans Text"/>
              </a:rPr>
              <a:t>จริงหรือไม่</a:t>
            </a:r>
            <a:endParaRPr lang="th-TH" dirty="0">
              <a:solidFill>
                <a:srgbClr val="1B1C1D"/>
              </a:solidFill>
              <a:effectLst/>
              <a:latin typeface="Google Sans Text"/>
            </a:endParaRPr>
          </a:p>
          <a:p>
            <a:pPr rtl="0"/>
            <a:r>
              <a:rPr lang="th-TH" b="1" dirty="0">
                <a:solidFill>
                  <a:srgbClr val="1B1C1D"/>
                </a:solidFill>
                <a:effectLst/>
                <a:latin typeface="Google Sans"/>
              </a:rPr>
              <a:t>รายละเอียดของการศึกษา</a:t>
            </a:r>
          </a:p>
          <a:p>
            <a:pPr rtl="0"/>
            <a:r>
              <a:rPr lang="th-TH" b="1" dirty="0">
                <a:solidFill>
                  <a:srgbClr val="1B1C1D"/>
                </a:solidFill>
                <a:effectLst/>
                <a:latin typeface="Google Sans"/>
              </a:rPr>
              <a:t>1. ที่มา: แนวคิด </a:t>
            </a:r>
            <a:r>
              <a:rPr lang="en-US" b="1" dirty="0">
                <a:solidFill>
                  <a:srgbClr val="1B1C1D"/>
                </a:solidFill>
                <a:effectLst/>
                <a:latin typeface="Google Sans"/>
              </a:rPr>
              <a:t>Early Goal-Directed Therapy (EGDT)</a:t>
            </a:r>
          </a:p>
          <a:p>
            <a:pPr rtl="0"/>
            <a:r>
              <a:rPr lang="th-TH" dirty="0">
                <a:solidFill>
                  <a:srgbClr val="1B1C1D"/>
                </a:solidFill>
                <a:effectLst/>
                <a:latin typeface="Google Sans Text"/>
              </a:rPr>
              <a:t>ก่อนที่การศึกษา 3 ฉบับนี้จะเกิดขึ้น ในปี 2001 มีการศึกษาชิ้นสำคัญชิ้นหนึ่ง (เรียกว่า "</a:t>
            </a:r>
            <a:r>
              <a:rPr lang="en-US" dirty="0">
                <a:solidFill>
                  <a:srgbClr val="1B1C1D"/>
                </a:solidFill>
                <a:effectLst/>
                <a:latin typeface="Google Sans Text"/>
              </a:rPr>
              <a:t>Rivers trial") </a:t>
            </a:r>
            <a:r>
              <a:rPr lang="th-TH" dirty="0">
                <a:solidFill>
                  <a:srgbClr val="1B1C1D"/>
                </a:solidFill>
                <a:effectLst/>
                <a:latin typeface="Google Sans Text"/>
              </a:rPr>
              <a:t>ที่พบว่าการกู้ชีพผู้ป่วย </a:t>
            </a:r>
            <a:r>
              <a:rPr lang="en-US" dirty="0">
                <a:solidFill>
                  <a:srgbClr val="1B1C1D"/>
                </a:solidFill>
                <a:effectLst/>
                <a:latin typeface="Google Sans Text"/>
              </a:rPr>
              <a:t>Septic shock </a:t>
            </a:r>
            <a:r>
              <a:rPr lang="th-TH" dirty="0">
                <a:solidFill>
                  <a:srgbClr val="1B1C1D"/>
                </a:solidFill>
                <a:effectLst/>
                <a:latin typeface="Google Sans Text"/>
              </a:rPr>
              <a:t>โดยใช้โปรโตคอลที่เข้มงวดที่เรียกว่า </a:t>
            </a:r>
            <a:r>
              <a:rPr lang="en-US" b="1" dirty="0">
                <a:solidFill>
                  <a:srgbClr val="1B1C1D"/>
                </a:solidFill>
                <a:effectLst/>
                <a:latin typeface="Google Sans Text"/>
              </a:rPr>
              <a:t>Early Goal-Directed Therapy (EGDT)</a:t>
            </a:r>
            <a:r>
              <a:rPr lang="en-US" dirty="0">
                <a:solidFill>
                  <a:srgbClr val="1B1C1D"/>
                </a:solidFill>
                <a:effectLst/>
                <a:latin typeface="Google Sans Text"/>
              </a:rPr>
              <a:t> </a:t>
            </a:r>
            <a:r>
              <a:rPr lang="th-TH" dirty="0">
                <a:solidFill>
                  <a:srgbClr val="1B1C1D"/>
                </a:solidFill>
                <a:effectLst/>
                <a:latin typeface="Google Sans Text"/>
              </a:rPr>
              <a:t>สามารถลดอัตราการเสียชีวิตได้อย่างมาก</a:t>
            </a:r>
          </a:p>
          <a:p>
            <a:pPr rtl="0"/>
            <a:r>
              <a:rPr lang="en-US" dirty="0">
                <a:solidFill>
                  <a:srgbClr val="1B1C1D"/>
                </a:solidFill>
                <a:effectLst/>
                <a:latin typeface="Google Sans Text"/>
              </a:rPr>
              <a:t>EGDT </a:t>
            </a:r>
            <a:r>
              <a:rPr lang="th-TH" dirty="0">
                <a:solidFill>
                  <a:srgbClr val="1B1C1D"/>
                </a:solidFill>
                <a:effectLst/>
                <a:latin typeface="Google Sans Text"/>
              </a:rPr>
              <a:t>เป็นโปรโตคอลที่ซับซ้อนและต้องมีการตรวจวัดค่าต่างๆ อย่างต่อเนื่อง (เช่น ความดันหลอดเลือดดำส่วนกลาง (</a:t>
            </a:r>
            <a:r>
              <a:rPr lang="en-US" dirty="0">
                <a:solidFill>
                  <a:srgbClr val="1B1C1D"/>
                </a:solidFill>
                <a:effectLst/>
                <a:latin typeface="Google Sans Text"/>
              </a:rPr>
              <a:t>CVP) </a:t>
            </a:r>
            <a:r>
              <a:rPr lang="th-TH" dirty="0">
                <a:solidFill>
                  <a:srgbClr val="1B1C1D"/>
                </a:solidFill>
                <a:effectLst/>
                <a:latin typeface="Google Sans Text"/>
              </a:rPr>
              <a:t>และค่าความอิ่มตัวของออกซิเจนในเลือดดำส่วนกลาง (</a:t>
            </a:r>
            <a:r>
              <a:rPr lang="en-US" dirty="0">
                <a:solidFill>
                  <a:srgbClr val="1B1C1D"/>
                </a:solidFill>
                <a:effectLst/>
                <a:latin typeface="Google Sans Text"/>
              </a:rPr>
              <a:t>ScvO2)) </a:t>
            </a:r>
            <a:r>
              <a:rPr lang="th-TH" dirty="0">
                <a:solidFill>
                  <a:srgbClr val="1B1C1D"/>
                </a:solidFill>
                <a:effectLst/>
                <a:latin typeface="Google Sans Text"/>
              </a:rPr>
              <a:t>โดยมีเป้าหมายเพื่อปรับการให้สารน้ำ ยาเพิ่มความดันโลหิต และการให้เลือด เพื่อให้ร่างกายมีออกซิเจนไปเลี้ยงส่วนต่างๆ อย่างเพียงพอ</a:t>
            </a:r>
          </a:p>
          <a:p>
            <a:pPr rtl="0"/>
            <a:r>
              <a:rPr lang="th-TH" b="1" dirty="0">
                <a:solidFill>
                  <a:srgbClr val="1B1C1D"/>
                </a:solidFill>
                <a:effectLst/>
                <a:latin typeface="Google Sans"/>
              </a:rPr>
              <a:t>2. การศึกษา "</a:t>
            </a:r>
            <a:r>
              <a:rPr lang="en-US" b="1" dirty="0">
                <a:solidFill>
                  <a:srgbClr val="1B1C1D"/>
                </a:solidFill>
                <a:effectLst/>
                <a:latin typeface="Google Sans"/>
              </a:rPr>
              <a:t>Trio" (PROCESS, ARISE, PROMISE)</a:t>
            </a:r>
          </a:p>
          <a:p>
            <a:pPr rtl="0"/>
            <a:r>
              <a:rPr lang="th-TH" dirty="0">
                <a:solidFill>
                  <a:srgbClr val="1B1C1D"/>
                </a:solidFill>
                <a:effectLst/>
                <a:latin typeface="Google Sans Text"/>
              </a:rPr>
              <a:t>เนื่องจาก </a:t>
            </a:r>
            <a:r>
              <a:rPr lang="en-US" dirty="0">
                <a:solidFill>
                  <a:srgbClr val="1B1C1D"/>
                </a:solidFill>
                <a:effectLst/>
                <a:latin typeface="Google Sans Text"/>
              </a:rPr>
              <a:t>EGDT </a:t>
            </a:r>
            <a:r>
              <a:rPr lang="th-TH" dirty="0">
                <a:solidFill>
                  <a:srgbClr val="1B1C1D"/>
                </a:solidFill>
                <a:effectLst/>
                <a:latin typeface="Google Sans Text"/>
              </a:rPr>
              <a:t>เป็นแนวทางที่ซับซ้อนและมีค่าใช้จ่ายสูง วงการแพทย์จึงต้องการหลักฐานยืนยันที่หนักแน่นกว่าการศึกษาเดียว (</a:t>
            </a:r>
            <a:r>
              <a:rPr lang="en-US" dirty="0">
                <a:solidFill>
                  <a:srgbClr val="1B1C1D"/>
                </a:solidFill>
                <a:effectLst/>
                <a:latin typeface="Google Sans Text"/>
              </a:rPr>
              <a:t>Rivers trial) </a:t>
            </a:r>
            <a:r>
              <a:rPr lang="th-TH" dirty="0">
                <a:solidFill>
                  <a:srgbClr val="1B1C1D"/>
                </a:solidFill>
                <a:effectLst/>
                <a:latin typeface="Google Sans Text"/>
              </a:rPr>
              <a:t>จึงได้มีการศึกษาขนาดใหญ่ 3 ฉบับนี้ขึ้นในพื้นที่ต่างๆ ทั่วโลก เพื่อทดสอบ </a:t>
            </a:r>
            <a:r>
              <a:rPr lang="en-US" dirty="0">
                <a:solidFill>
                  <a:srgbClr val="1B1C1D"/>
                </a:solidFill>
                <a:effectLst/>
                <a:latin typeface="Google Sans Text"/>
              </a:rPr>
              <a:t>EGDT </a:t>
            </a:r>
            <a:r>
              <a:rPr lang="th-TH" dirty="0">
                <a:solidFill>
                  <a:srgbClr val="1B1C1D"/>
                </a:solidFill>
                <a:effectLst/>
                <a:latin typeface="Google Sans Text"/>
              </a:rPr>
              <a:t>อีกครั้ง:</a:t>
            </a:r>
          </a:p>
          <a:p>
            <a:pPr rtl="0"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rgbClr val="1B1C1D"/>
                </a:solidFill>
                <a:effectLst/>
                <a:latin typeface="Google Sans Text"/>
              </a:rPr>
              <a:t>ProCESS</a:t>
            </a:r>
            <a:r>
              <a:rPr lang="en-US" b="1" dirty="0">
                <a:solidFill>
                  <a:srgbClr val="1B1C1D"/>
                </a:solidFill>
                <a:effectLst/>
                <a:latin typeface="Google Sans Text"/>
              </a:rPr>
              <a:t> (Protocolized Care for Early Septic Shock):</a:t>
            </a:r>
            <a:r>
              <a:rPr lang="en-US" dirty="0">
                <a:solidFill>
                  <a:srgbClr val="1B1C1D"/>
                </a:solidFill>
                <a:effectLst/>
                <a:latin typeface="Google Sans Text"/>
              </a:rPr>
              <a:t> </a:t>
            </a:r>
            <a:r>
              <a:rPr lang="th-TH" dirty="0" err="1">
                <a:solidFill>
                  <a:srgbClr val="1B1C1D"/>
                </a:solidFill>
                <a:effectLst/>
                <a:latin typeface="Google Sans Text"/>
              </a:rPr>
              <a:t>ทำใน</a:t>
            </a:r>
            <a:r>
              <a:rPr lang="th-TH" dirty="0">
                <a:solidFill>
                  <a:srgbClr val="1B1C1D"/>
                </a:solidFill>
                <a:effectLst/>
                <a:latin typeface="Google Sans Text"/>
              </a:rPr>
              <a:t>ประเทศสหรัฐอเมริกา</a:t>
            </a:r>
          </a:p>
          <a:p>
            <a:pPr rtl="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1B1C1D"/>
                </a:solidFill>
                <a:effectLst/>
                <a:latin typeface="Google Sans Text"/>
              </a:rPr>
              <a:t>ARISE (Australasian Resuscitation in Sepsis Evaluation):</a:t>
            </a:r>
            <a:r>
              <a:rPr lang="en-US" dirty="0">
                <a:solidFill>
                  <a:srgbClr val="1B1C1D"/>
                </a:solidFill>
                <a:effectLst/>
                <a:latin typeface="Google Sans Text"/>
              </a:rPr>
              <a:t> </a:t>
            </a:r>
            <a:r>
              <a:rPr lang="th-TH" dirty="0" err="1">
                <a:solidFill>
                  <a:srgbClr val="1B1C1D"/>
                </a:solidFill>
                <a:effectLst/>
                <a:latin typeface="Google Sans Text"/>
              </a:rPr>
              <a:t>ทำใน</a:t>
            </a:r>
            <a:r>
              <a:rPr lang="th-TH" dirty="0">
                <a:solidFill>
                  <a:srgbClr val="1B1C1D"/>
                </a:solidFill>
                <a:effectLst/>
                <a:latin typeface="Google Sans Text"/>
              </a:rPr>
              <a:t>ออสเตรเลียและนิวซีแลนด์ (กลุ่มประเทศ </a:t>
            </a:r>
            <a:r>
              <a:rPr lang="en-US" dirty="0">
                <a:solidFill>
                  <a:srgbClr val="1B1C1D"/>
                </a:solidFill>
                <a:effectLst/>
                <a:latin typeface="Google Sans Text"/>
              </a:rPr>
              <a:t>Australasia)</a:t>
            </a:r>
          </a:p>
          <a:p>
            <a:pPr rtl="0"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rgbClr val="1B1C1D"/>
                </a:solidFill>
                <a:effectLst/>
                <a:latin typeface="Google Sans Text"/>
              </a:rPr>
              <a:t>ProMISe</a:t>
            </a:r>
            <a:r>
              <a:rPr lang="en-US" b="1" dirty="0">
                <a:solidFill>
                  <a:srgbClr val="1B1C1D"/>
                </a:solidFill>
                <a:effectLst/>
                <a:latin typeface="Google Sans Text"/>
              </a:rPr>
              <a:t> (</a:t>
            </a:r>
            <a:r>
              <a:rPr lang="en-US" b="1" dirty="0" err="1">
                <a:solidFill>
                  <a:srgbClr val="1B1C1D"/>
                </a:solidFill>
                <a:effectLst/>
                <a:latin typeface="Google Sans Text"/>
              </a:rPr>
              <a:t>Protocolised</a:t>
            </a:r>
            <a:r>
              <a:rPr lang="en-US" b="1" dirty="0">
                <a:solidFill>
                  <a:srgbClr val="1B1C1D"/>
                </a:solidFill>
                <a:effectLst/>
                <a:latin typeface="Google Sans Text"/>
              </a:rPr>
              <a:t> Management in Sepsis):</a:t>
            </a:r>
            <a:r>
              <a:rPr lang="en-US" dirty="0">
                <a:solidFill>
                  <a:srgbClr val="1B1C1D"/>
                </a:solidFill>
                <a:effectLst/>
                <a:latin typeface="Google Sans Text"/>
              </a:rPr>
              <a:t> </a:t>
            </a:r>
            <a:r>
              <a:rPr lang="th-TH" dirty="0" err="1">
                <a:solidFill>
                  <a:srgbClr val="1B1C1D"/>
                </a:solidFill>
                <a:effectLst/>
                <a:latin typeface="Google Sans Text"/>
              </a:rPr>
              <a:t>ทำใน</a:t>
            </a:r>
            <a:r>
              <a:rPr lang="th-TH" dirty="0">
                <a:solidFill>
                  <a:srgbClr val="1B1C1D"/>
                </a:solidFill>
                <a:effectLst/>
                <a:latin typeface="Google Sans Text"/>
              </a:rPr>
              <a:t>สหราชอาณาจักร (</a:t>
            </a:r>
            <a:r>
              <a:rPr lang="en-US" dirty="0">
                <a:solidFill>
                  <a:srgbClr val="1B1C1D"/>
                </a:solidFill>
                <a:effectLst/>
                <a:latin typeface="Google Sans Text"/>
              </a:rPr>
              <a:t>UK)</a:t>
            </a:r>
          </a:p>
          <a:p>
            <a:pPr rtl="0"/>
            <a:r>
              <a:rPr lang="th-TH" dirty="0">
                <a:solidFill>
                  <a:srgbClr val="1B1C1D"/>
                </a:solidFill>
                <a:effectLst/>
                <a:latin typeface="Google Sans Text"/>
              </a:rPr>
              <a:t>การศึกษาทั้งสามนี้เปรียบเทียบการรักษาแบบ </a:t>
            </a:r>
            <a:r>
              <a:rPr lang="en-US" dirty="0">
                <a:solidFill>
                  <a:srgbClr val="1B1C1D"/>
                </a:solidFill>
                <a:effectLst/>
                <a:latin typeface="Google Sans Text"/>
              </a:rPr>
              <a:t>EGDT </a:t>
            </a:r>
            <a:r>
              <a:rPr lang="th-TH" dirty="0">
                <a:solidFill>
                  <a:srgbClr val="1B1C1D"/>
                </a:solidFill>
                <a:effectLst/>
                <a:latin typeface="Google Sans Text"/>
              </a:rPr>
              <a:t>ที่เคร่งครัด กับการรักษาตามแนวทางปฏิบัติมาตรฐาน (</a:t>
            </a:r>
            <a:r>
              <a:rPr lang="en-US" dirty="0">
                <a:solidFill>
                  <a:srgbClr val="1B1C1D"/>
                </a:solidFill>
                <a:effectLst/>
                <a:latin typeface="Google Sans Text"/>
              </a:rPr>
              <a:t>Usual Care) </a:t>
            </a:r>
            <a:r>
              <a:rPr lang="th-TH" dirty="0">
                <a:solidFill>
                  <a:srgbClr val="1B1C1D"/>
                </a:solidFill>
                <a:effectLst/>
                <a:latin typeface="Google Sans Text"/>
              </a:rPr>
              <a:t>ในยุคปัจจุบัน</a:t>
            </a:r>
          </a:p>
          <a:p>
            <a:pPr rtl="0"/>
            <a:r>
              <a:rPr lang="th-TH" b="1" dirty="0">
                <a:solidFill>
                  <a:srgbClr val="1B1C1D"/>
                </a:solidFill>
                <a:effectLst/>
                <a:latin typeface="Google Sans"/>
              </a:rPr>
              <a:t>3. ผลลัพธ์ที่สำคัญ (</a:t>
            </a:r>
            <a:r>
              <a:rPr lang="en-US" b="1" dirty="0">
                <a:solidFill>
                  <a:srgbClr val="1B1C1D"/>
                </a:solidFill>
                <a:effectLst/>
                <a:latin typeface="Google Sans"/>
              </a:rPr>
              <a:t>The Verdict)</a:t>
            </a:r>
          </a:p>
          <a:p>
            <a:pPr rtl="0"/>
            <a:r>
              <a:rPr lang="th-TH" dirty="0">
                <a:solidFill>
                  <a:srgbClr val="1B1C1D"/>
                </a:solidFill>
                <a:effectLst/>
                <a:latin typeface="Google Sans Text"/>
              </a:rPr>
              <a:t>ผลลัพธ์ที่ได้จากการศึกษาทั้ง 3 ฉบับนี้ (ซึ่งมีผู้ป่วยรวมกันหลายพันคน) </a:t>
            </a:r>
            <a:r>
              <a:rPr lang="th-TH" b="1" dirty="0">
                <a:solidFill>
                  <a:srgbClr val="1B1C1D"/>
                </a:solidFill>
                <a:effectLst/>
                <a:latin typeface="Google Sans Text"/>
              </a:rPr>
              <a:t>สรุปตรงกันว่า:</a:t>
            </a:r>
            <a:endParaRPr lang="th-TH" dirty="0">
              <a:solidFill>
                <a:srgbClr val="1B1C1D"/>
              </a:solidFill>
              <a:effectLst/>
              <a:latin typeface="Google Sans Text"/>
            </a:endParaRPr>
          </a:p>
          <a:p>
            <a:pPr rtl="0"/>
            <a:r>
              <a:rPr lang="th-TH" b="1" dirty="0">
                <a:solidFill>
                  <a:srgbClr val="1B1C1D"/>
                </a:solidFill>
                <a:effectLst/>
                <a:latin typeface="Google Sans Text"/>
              </a:rPr>
              <a:t>การรักษาแบบ </a:t>
            </a:r>
            <a:r>
              <a:rPr lang="en-US" b="1" dirty="0">
                <a:solidFill>
                  <a:srgbClr val="1B1C1D"/>
                </a:solidFill>
                <a:effectLst/>
                <a:latin typeface="Google Sans Text"/>
              </a:rPr>
              <a:t>EGDT </a:t>
            </a:r>
            <a:r>
              <a:rPr lang="th-TH" b="1" dirty="0">
                <a:solidFill>
                  <a:srgbClr val="1B1C1D"/>
                </a:solidFill>
                <a:effectLst/>
                <a:latin typeface="Google Sans Text"/>
              </a:rPr>
              <a:t>ที่ซับซ้อนนั้น ไม่ได้ให้ผลลัพธ์ที่ดีกว่า (เช่น ไม่ได้ลดอัตราการเสียชีวิต) เมื่อเทียบกับการรักษาตามมาตรฐาน "</a:t>
            </a:r>
            <a:r>
              <a:rPr lang="en-US" b="1" dirty="0">
                <a:solidFill>
                  <a:srgbClr val="1B1C1D"/>
                </a:solidFill>
                <a:effectLst/>
                <a:latin typeface="Google Sans Text"/>
              </a:rPr>
              <a:t>Usual Care"</a:t>
            </a:r>
            <a:endParaRPr lang="en-US" dirty="0">
              <a:solidFill>
                <a:srgbClr val="1B1C1D"/>
              </a:solidFill>
              <a:effectLst/>
              <a:latin typeface="Google Sans Text"/>
            </a:endParaRPr>
          </a:p>
          <a:p>
            <a:pPr rtl="0"/>
            <a:r>
              <a:rPr lang="th-TH" b="1" dirty="0">
                <a:solidFill>
                  <a:srgbClr val="1B1C1D"/>
                </a:solidFill>
                <a:effectLst/>
                <a:latin typeface="Google Sans"/>
              </a:rPr>
              <a:t>ทำไมถึงเชื่อมโยงกับคำถามก่อนหน้า (</a:t>
            </a:r>
            <a:r>
              <a:rPr lang="en-US" b="1" dirty="0">
                <a:solidFill>
                  <a:srgbClr val="1B1C1D"/>
                </a:solidFill>
                <a:effectLst/>
                <a:latin typeface="Google Sans"/>
              </a:rPr>
              <a:t>IV 30 ml/kg)?</a:t>
            </a:r>
          </a:p>
          <a:p>
            <a:pPr rtl="0"/>
            <a:r>
              <a:rPr lang="th-TH" dirty="0">
                <a:solidFill>
                  <a:srgbClr val="1B1C1D"/>
                </a:solidFill>
                <a:effectLst/>
                <a:latin typeface="Google Sans Text"/>
              </a:rPr>
              <a:t>เหตุผลที่ผลการศึกษาทั้งสามไม่แตกต่างกัน ส่วนหนึ่งเป็นเพราะในช่วงเวลาที่ทำการศึกษา (ประมาณปี 2014-2015) "</a:t>
            </a:r>
            <a:r>
              <a:rPr lang="en-US" dirty="0">
                <a:solidFill>
                  <a:srgbClr val="1B1C1D"/>
                </a:solidFill>
                <a:effectLst/>
                <a:latin typeface="Google Sans Text"/>
              </a:rPr>
              <a:t>Usual Care" (</a:t>
            </a:r>
            <a:r>
              <a:rPr lang="th-TH" dirty="0">
                <a:solidFill>
                  <a:srgbClr val="1B1C1D"/>
                </a:solidFill>
                <a:effectLst/>
                <a:latin typeface="Google Sans Text"/>
              </a:rPr>
              <a:t>การรักษามาตรฐาน) ได้พัฒนาไปมากแล้ว</a:t>
            </a:r>
          </a:p>
          <a:p>
            <a:pPr rtl="0"/>
            <a:r>
              <a:rPr lang="th-TH" dirty="0">
                <a:solidFill>
                  <a:srgbClr val="1B1C1D"/>
                </a:solidFill>
                <a:effectLst/>
                <a:latin typeface="Google Sans Text"/>
              </a:rPr>
              <a:t>แพทย์ในกลุ่ม "</a:t>
            </a:r>
            <a:r>
              <a:rPr lang="en-US" dirty="0">
                <a:solidFill>
                  <a:srgbClr val="1B1C1D"/>
                </a:solidFill>
                <a:effectLst/>
                <a:latin typeface="Google Sans Text"/>
              </a:rPr>
              <a:t>Usual Care" </a:t>
            </a:r>
            <a:r>
              <a:rPr lang="th-TH" dirty="0">
                <a:solidFill>
                  <a:srgbClr val="1B1C1D"/>
                </a:solidFill>
                <a:effectLst/>
                <a:latin typeface="Google Sans Text"/>
              </a:rPr>
              <a:t>ก็ให้การรักษาที่ "ดุดัน" (</a:t>
            </a:r>
            <a:r>
              <a:rPr lang="en-US" dirty="0">
                <a:solidFill>
                  <a:srgbClr val="1B1C1D"/>
                </a:solidFill>
                <a:effectLst/>
                <a:latin typeface="Google Sans Text"/>
              </a:rPr>
              <a:t>Aggressive) </a:t>
            </a:r>
            <a:r>
              <a:rPr lang="th-TH" dirty="0">
                <a:solidFill>
                  <a:srgbClr val="1B1C1D"/>
                </a:solidFill>
                <a:effectLst/>
                <a:latin typeface="Google Sans Text"/>
              </a:rPr>
              <a:t>ตั้งแต่</a:t>
            </a:r>
            <a:r>
              <a:rPr lang="th-TH" dirty="0" err="1">
                <a:solidFill>
                  <a:srgbClr val="1B1C1D"/>
                </a:solidFill>
                <a:effectLst/>
                <a:latin typeface="Google Sans Text"/>
              </a:rPr>
              <a:t>เนิ่นๆ</a:t>
            </a:r>
            <a:r>
              <a:rPr lang="th-TH" dirty="0">
                <a:solidFill>
                  <a:srgbClr val="1B1C1D"/>
                </a:solidFill>
                <a:effectLst/>
                <a:latin typeface="Google Sans Text"/>
              </a:rPr>
              <a:t> อยู่แล้ว เช่น:</a:t>
            </a:r>
          </a:p>
          <a:p>
            <a:pPr rtl="0">
              <a:buFont typeface="+mj-lt"/>
              <a:buAutoNum type="arabicPeriod"/>
            </a:pPr>
            <a:r>
              <a:rPr lang="th-TH" dirty="0">
                <a:solidFill>
                  <a:srgbClr val="1B1C1D"/>
                </a:solidFill>
                <a:effectLst/>
                <a:latin typeface="Google Sans Text"/>
              </a:rPr>
              <a:t>การวินิจฉัยที่รวดเร็ว</a:t>
            </a:r>
          </a:p>
          <a:p>
            <a:pPr rtl="0">
              <a:buFont typeface="+mj-lt"/>
              <a:buAutoNum type="arabicPeriod"/>
            </a:pPr>
            <a:r>
              <a:rPr lang="th-TH" dirty="0">
                <a:solidFill>
                  <a:srgbClr val="1B1C1D"/>
                </a:solidFill>
                <a:effectLst/>
                <a:latin typeface="Google Sans Text"/>
              </a:rPr>
              <a:t>การให้ยาปฏิชีวนะอย่างรวดเร็ว</a:t>
            </a:r>
          </a:p>
          <a:p>
            <a:pPr rtl="0">
              <a:buFont typeface="+mj-lt"/>
              <a:buAutoNum type="arabicPeriod"/>
            </a:pPr>
            <a:r>
              <a:rPr lang="th-TH" b="1" dirty="0">
                <a:solidFill>
                  <a:srgbClr val="1B1C1D"/>
                </a:solidFill>
                <a:effectLst/>
                <a:latin typeface="Google Sans Text"/>
              </a:rPr>
              <a:t>การให้สารน้ำ (</a:t>
            </a:r>
            <a:r>
              <a:rPr lang="en-US" b="1" dirty="0">
                <a:solidFill>
                  <a:srgbClr val="1B1C1D"/>
                </a:solidFill>
                <a:effectLst/>
                <a:latin typeface="Google Sans Text"/>
              </a:rPr>
              <a:t>IV fluid) </a:t>
            </a:r>
            <a:r>
              <a:rPr lang="th-TH" b="1" dirty="0">
                <a:solidFill>
                  <a:srgbClr val="1B1C1D"/>
                </a:solidFill>
                <a:effectLst/>
                <a:latin typeface="Google Sans Text"/>
              </a:rPr>
              <a:t>ปริมาณมากตั้งแต่แรกรับ</a:t>
            </a:r>
            <a:endParaRPr lang="th-TH" dirty="0">
              <a:solidFill>
                <a:srgbClr val="1B1C1D"/>
              </a:solidFill>
              <a:effectLst/>
              <a:latin typeface="Google Sans Text"/>
            </a:endParaRPr>
          </a:p>
          <a:p>
            <a:pPr rtl="0"/>
            <a:r>
              <a:rPr lang="th-TH" dirty="0">
                <a:solidFill>
                  <a:srgbClr val="1B1C1D"/>
                </a:solidFill>
                <a:effectLst/>
                <a:latin typeface="Google Sans Text"/>
              </a:rPr>
              <a:t>ในการศึกษาเหล่านี้ พบว่าผู้ป่วยในกลุ่ม "</a:t>
            </a:r>
            <a:r>
              <a:rPr lang="en-US" dirty="0">
                <a:solidFill>
                  <a:srgbClr val="1B1C1D"/>
                </a:solidFill>
                <a:effectLst/>
                <a:latin typeface="Google Sans Text"/>
              </a:rPr>
              <a:t>Usual Care" </a:t>
            </a:r>
            <a:r>
              <a:rPr lang="th-TH" dirty="0">
                <a:solidFill>
                  <a:srgbClr val="1B1C1D"/>
                </a:solidFill>
                <a:effectLst/>
                <a:latin typeface="Google Sans Text"/>
              </a:rPr>
              <a:t>ก็ได้รับสารน้ำปริมาณมาก (ในระดับ 20-30 มล./กก. หรือประมาณ 2-4 ลิตร) ในช่วง 6 ชั่วโมงแรกอยู่แล้ว</a:t>
            </a:r>
          </a:p>
          <a:p>
            <a:pPr rtl="0"/>
            <a:r>
              <a:rPr lang="th-TH" b="1" dirty="0">
                <a:solidFill>
                  <a:srgbClr val="1B1C1D"/>
                </a:solidFill>
                <a:effectLst/>
                <a:latin typeface="Google Sans Text"/>
              </a:rPr>
              <a:t>ดังนั้น</a:t>
            </a:r>
            <a:r>
              <a:rPr lang="th-TH" dirty="0">
                <a:solidFill>
                  <a:srgbClr val="1B1C1D"/>
                </a:solidFill>
                <a:effectLst/>
                <a:latin typeface="Google Sans Text"/>
              </a:rPr>
              <a:t> ที่แนวทางของ </a:t>
            </a:r>
            <a:r>
              <a:rPr lang="en-US" dirty="0">
                <a:solidFill>
                  <a:srgbClr val="1B1C1D"/>
                </a:solidFill>
                <a:effectLst/>
                <a:latin typeface="Google Sans Text"/>
              </a:rPr>
              <a:t>Surviving Sepsis Campaign (</a:t>
            </a:r>
            <a:r>
              <a:rPr lang="th-TH" dirty="0">
                <a:solidFill>
                  <a:srgbClr val="1B1C1D"/>
                </a:solidFill>
                <a:effectLst/>
                <a:latin typeface="Google Sans Text"/>
              </a:rPr>
              <a:t>ที่คุณ</a:t>
            </a:r>
            <a:r>
              <a:rPr lang="th-TH" dirty="0" err="1">
                <a:solidFill>
                  <a:srgbClr val="1B1C1D"/>
                </a:solidFill>
                <a:effectLst/>
                <a:latin typeface="Google Sans Text"/>
              </a:rPr>
              <a:t>อัปโห</a:t>
            </a:r>
            <a:r>
              <a:rPr lang="th-TH" dirty="0">
                <a:solidFill>
                  <a:srgbClr val="1B1C1D"/>
                </a:solidFill>
                <a:effectLst/>
                <a:latin typeface="Google Sans Text"/>
              </a:rPr>
              <a:t>ลดมา) อ้างอิงถึงการศึกษาเหล่านี้ ก็เพื่อสนับสนุนว่า แม้โปรโตคอล </a:t>
            </a:r>
            <a:r>
              <a:rPr lang="en-US" dirty="0">
                <a:solidFill>
                  <a:srgbClr val="1B1C1D"/>
                </a:solidFill>
                <a:effectLst/>
                <a:latin typeface="Google Sans Text"/>
              </a:rPr>
              <a:t>EGDT </a:t>
            </a:r>
            <a:r>
              <a:rPr lang="th-TH" dirty="0">
                <a:solidFill>
                  <a:srgbClr val="1B1C1D"/>
                </a:solidFill>
                <a:effectLst/>
                <a:latin typeface="Google Sans Text"/>
              </a:rPr>
              <a:t>ที่ซับซ้อนจะไม่จำเป็น แต่</a:t>
            </a:r>
            <a:r>
              <a:rPr lang="th-TH" b="1" dirty="0">
                <a:solidFill>
                  <a:srgbClr val="1B1C1D"/>
                </a:solidFill>
                <a:effectLst/>
                <a:latin typeface="Google Sans Text"/>
              </a:rPr>
              <a:t>องค์ประกอบพื้นฐาน</a:t>
            </a:r>
            <a:r>
              <a:rPr lang="th-TH" dirty="0">
                <a:solidFill>
                  <a:srgbClr val="1B1C1D"/>
                </a:solidFill>
                <a:effectLst/>
                <a:latin typeface="Google Sans Text"/>
              </a:rPr>
              <a:t> (เช่น การให้สารน้ำปริมาณมาก 30 มล./กก. ในช่วงแรก) ได้กลายเป็นส่วนหนึ่งของเวชปฏิบัติมาตรฐาน (</a:t>
            </a:r>
            <a:r>
              <a:rPr lang="en-US" dirty="0">
                <a:solidFill>
                  <a:srgbClr val="1B1C1D"/>
                </a:solidFill>
                <a:effectLst/>
                <a:latin typeface="Google Sans Text"/>
              </a:rPr>
              <a:t>Usual Care) </a:t>
            </a:r>
            <a:r>
              <a:rPr lang="th-TH" dirty="0">
                <a:solidFill>
                  <a:srgbClr val="1B1C1D"/>
                </a:solidFill>
                <a:effectLst/>
                <a:latin typeface="Google Sans Text"/>
              </a:rPr>
              <a:t>ที่มีประสิทธิภาพไปแล้วนั่นเองครับ</a:t>
            </a:r>
          </a:p>
          <a:p>
            <a:pPr rtl="0"/>
            <a:r>
              <a:rPr lang="th-TH" dirty="0">
                <a:solidFill>
                  <a:srgbClr val="0B57D0"/>
                </a:solidFill>
                <a:effectLst/>
                <a:latin typeface="Google Sans Text"/>
                <a:hlinkClick r:id="rId3"/>
              </a:rPr>
              <a:t>การอัปเดตการรักษา </a:t>
            </a:r>
            <a:r>
              <a:rPr lang="en-US" dirty="0">
                <a:solidFill>
                  <a:srgbClr val="0B57D0"/>
                </a:solidFill>
                <a:effectLst/>
                <a:latin typeface="Google Sans Text"/>
                <a:hlinkClick r:id="rId3"/>
              </a:rPr>
              <a:t>Sepsis</a:t>
            </a:r>
            <a:endParaRPr lang="en-US" dirty="0">
              <a:solidFill>
                <a:srgbClr val="1B1C1D"/>
              </a:solidFill>
              <a:effectLst/>
              <a:latin typeface="Google Sans Text"/>
            </a:endParaRPr>
          </a:p>
          <a:p>
            <a:pPr rtl="0"/>
            <a:r>
              <a:rPr lang="th-TH" dirty="0">
                <a:solidFill>
                  <a:srgbClr val="1B1C1D"/>
                </a:solidFill>
                <a:effectLst/>
                <a:latin typeface="Google Sans Text"/>
              </a:rPr>
              <a:t>วิดีโอนี้จะอธิบายเพิ่มเติมเกี่ยวกับแนวคิดของ </a:t>
            </a:r>
            <a:r>
              <a:rPr lang="en-US" dirty="0">
                <a:solidFill>
                  <a:srgbClr val="1B1C1D"/>
                </a:solidFill>
                <a:effectLst/>
                <a:latin typeface="Google Sans Text"/>
              </a:rPr>
              <a:t>Early Goal-Directed Therapy (EGDT) </a:t>
            </a:r>
            <a:r>
              <a:rPr lang="th-TH" dirty="0">
                <a:solidFill>
                  <a:srgbClr val="1B1C1D"/>
                </a:solidFill>
                <a:effectLst/>
                <a:latin typeface="Google Sans Text"/>
              </a:rPr>
              <a:t>ซึ่งเป็นหัวใจหลักที่การศึกษาทั้งสามนี้เข้าไปตรวจสอบครับ</a:t>
            </a:r>
          </a:p>
          <a:p>
            <a:endParaRPr lang="en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13597D-A5CC-9545-A5D6-10582B0ABAD6}" type="slidenum">
              <a:rPr lang="en-TH" smtClean="0"/>
              <a:t>13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25557050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13597D-A5CC-9545-A5D6-10582B0ABAD6}" type="slidenum">
              <a:rPr lang="en-TH" smtClean="0"/>
              <a:t>17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1946965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13597D-A5CC-9545-A5D6-10582B0ABAD6}" type="slidenum">
              <a:rPr lang="en-TH" smtClean="0"/>
              <a:t>18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39550150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13597D-A5CC-9545-A5D6-10582B0ABAD6}" type="slidenum">
              <a:rPr lang="en-TH" smtClean="0"/>
              <a:t>19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31374570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228F2-20B0-2596-C1EE-E3E4768082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T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B9E991-AA3F-7DBE-BC3E-7EAC7B2310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C82BD9-C0F4-4C5C-C9AC-44BDEF3EE3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1C279-2115-9B4A-A71D-A7DC771806E5}" type="datetimeFigureOut">
              <a:rPr lang="en-TH" smtClean="0"/>
              <a:t>19/11/2025 R</a:t>
            </a:fld>
            <a:endParaRPr lang="en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BD6BE5-0D15-887A-AD8B-FBD3E51A2D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B0D207-FADC-BB4A-DEBA-4C3310E3C6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561A5-DB70-624F-9B04-20CD7ACF51F1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11587011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E3451-1C12-662A-5E1A-924E7B97F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56DF0CC-E46A-095D-C51D-86A5DD5E83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875C0F-D0CB-AF71-6FBC-53A1373697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1C279-2115-9B4A-A71D-A7DC771806E5}" type="datetimeFigureOut">
              <a:rPr lang="en-TH" smtClean="0"/>
              <a:t>19/11/2025 R</a:t>
            </a:fld>
            <a:endParaRPr lang="en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80B4D7-2951-572D-E4D1-8CC02188D7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C038ED-FA2A-775F-B6EE-41A32A8662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561A5-DB70-624F-9B04-20CD7ACF51F1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2635652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A32FD0C-8B42-67C5-EEE4-20818C56631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T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F491E4-4C8B-40ED-DD97-4879AC82C6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FF4C60-27FD-6717-19C5-03326F6E63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1C279-2115-9B4A-A71D-A7DC771806E5}" type="datetimeFigureOut">
              <a:rPr lang="en-TH" smtClean="0"/>
              <a:t>19/11/2025 R</a:t>
            </a:fld>
            <a:endParaRPr lang="en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E18DB9-11BF-B1C9-8CCD-E62AC25FEB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6A1EE2-219B-57A8-7BCF-714280F56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561A5-DB70-624F-9B04-20CD7ACF51F1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12137187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3BE42B-ABE6-DAFD-2518-45584F8F0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E9C015-D1F6-7D61-B324-17C9EB8325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705745-A1B7-1E79-7721-DC87344D11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1C279-2115-9B4A-A71D-A7DC771806E5}" type="datetimeFigureOut">
              <a:rPr lang="en-TH" smtClean="0"/>
              <a:t>19/11/2025 R</a:t>
            </a:fld>
            <a:endParaRPr lang="en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454862-DF42-4AA3-DFC4-EEB7109CC3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1269F5-566B-1497-D7C1-8FD2BFA8C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561A5-DB70-624F-9B04-20CD7ACF51F1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21156722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8338F2-006B-0A81-0349-D0803FA28C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D80A24-E166-7D8B-4CAD-0C7DEBED3E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DCD0FA-121C-BFF0-004F-1D018474B6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1C279-2115-9B4A-A71D-A7DC771806E5}" type="datetimeFigureOut">
              <a:rPr lang="en-TH" smtClean="0"/>
              <a:t>19/11/2025 R</a:t>
            </a:fld>
            <a:endParaRPr lang="en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B79473-A894-DF74-5E9C-990DCAFA84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F45D67-C8FB-5603-D99C-506260A730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561A5-DB70-624F-9B04-20CD7ACF51F1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36239925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5A5E7-92FD-EFE2-EF0D-407C40FE22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ADC27F-A3EF-B302-95D4-4A22B9933CF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76004F-F495-9B2F-4ABC-8E6059C1DA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0404E0-603D-5F00-FBE1-1ED17B4B4D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1C279-2115-9B4A-A71D-A7DC771806E5}" type="datetimeFigureOut">
              <a:rPr lang="en-TH" smtClean="0"/>
              <a:t>19/11/2025 R</a:t>
            </a:fld>
            <a:endParaRPr lang="en-T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86B04C-E259-AF04-F5C1-F18BD56EA8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4E93A4-56F0-229A-B59B-D90733EC4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561A5-DB70-624F-9B04-20CD7ACF51F1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33976497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C3C19-E6BA-10FF-1370-EDECDF08A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7DE453-7EF6-E502-8FAF-8D78962CFC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9AAC65-376F-9099-61FE-F1925B1A84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130DDD3-9B38-7044-B1F1-98CE32D994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87426D1-0BA6-4EAA-D3E6-8F08419D995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EDCA2D2-B579-1C17-658A-B6B531A621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1C279-2115-9B4A-A71D-A7DC771806E5}" type="datetimeFigureOut">
              <a:rPr lang="en-TH" smtClean="0"/>
              <a:t>19/11/2025 R</a:t>
            </a:fld>
            <a:endParaRPr lang="en-T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309F4D4-A1BC-4FFF-B3EC-FE94998001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8FA67B8-E7AE-60E1-16D2-4CC5342A3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561A5-DB70-624F-9B04-20CD7ACF51F1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3670084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9A594-9049-F104-76DA-B26B260FE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D16095-76B9-6F93-C064-87443EA0AD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1C279-2115-9B4A-A71D-A7DC771806E5}" type="datetimeFigureOut">
              <a:rPr lang="en-TH" smtClean="0"/>
              <a:t>19/11/2025 R</a:t>
            </a:fld>
            <a:endParaRPr lang="en-T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2EE0A8-EDC6-A823-3CA1-2650610194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926139-245C-565C-EE19-2A945D7ED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561A5-DB70-624F-9B04-20CD7ACF51F1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10153317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3CEDB95-5DAB-7B7D-920B-1F1A1F7AFD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1C279-2115-9B4A-A71D-A7DC771806E5}" type="datetimeFigureOut">
              <a:rPr lang="en-TH" smtClean="0"/>
              <a:t>19/11/2025 R</a:t>
            </a:fld>
            <a:endParaRPr lang="en-T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158EEC8-EB5B-153B-8AB0-EC3CA54A0F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D37F35-F83F-3F39-D4D0-BC772225E0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561A5-DB70-624F-9B04-20CD7ACF51F1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28924983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C8F81-F6AF-0353-27F1-30EFB19EDB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26D86F-6DE9-446B-10FA-B20134D9F9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AFCDEC-DDC5-8BE4-C762-86E1B44D16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BD0312-D88A-1DF4-1CFA-553B6F7B9B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1C279-2115-9B4A-A71D-A7DC771806E5}" type="datetimeFigureOut">
              <a:rPr lang="en-TH" smtClean="0"/>
              <a:t>19/11/2025 R</a:t>
            </a:fld>
            <a:endParaRPr lang="en-T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E34B24-B3DD-71C4-A1FE-EA57C08286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2D8993-EA49-4B6C-5262-DA572A74C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561A5-DB70-624F-9B04-20CD7ACF51F1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25664650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AD5975-269C-4AD7-7A73-C558223B68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T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1199D1A-E995-4CAD-969C-51A58793BB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T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3CA199-0ABC-A862-947C-280BD6738E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87121D-DF22-2F0F-9109-E881521DBC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1C279-2115-9B4A-A71D-A7DC771806E5}" type="datetimeFigureOut">
              <a:rPr lang="en-TH" smtClean="0"/>
              <a:t>19/11/2025 R</a:t>
            </a:fld>
            <a:endParaRPr lang="en-T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775D4B-A126-0788-839D-F4E0D33BA5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CA371D-56CB-1C4A-B78F-F1BCCF0179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561A5-DB70-624F-9B04-20CD7ACF51F1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24757100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49A3248-F5E9-6208-B845-607277DA3F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C6F82E-009C-C9FA-1F44-EBD9093089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8347D4-0518-D4CF-B911-06969F2BFE5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91C279-2115-9B4A-A71D-A7DC771806E5}" type="datetimeFigureOut">
              <a:rPr lang="en-TH" smtClean="0"/>
              <a:t>19/11/2025 R</a:t>
            </a:fld>
            <a:endParaRPr lang="en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00384D-0CEA-1129-9C3D-33D5BC6F14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37262C-621C-9B86-2903-6A4DE08D99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0561A5-DB70-624F-9B04-20CD7ACF51F1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13599093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TH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hyperlink" Target="https://tomato-worthy-basilisk-257.mypinata.cloud/ipfs/bafybeiaehxrfaggtsebbw5tqzt4xqngmjshfhptse32db3mq3lbrk3f2l4/" TargetMode="External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hocksimulation.vercel.app/" TargetMode="External"/><Relationship Id="rId5" Type="http://schemas.openxmlformats.org/officeDocument/2006/relationships/image" Target="../media/image47.png"/><Relationship Id="rId4" Type="http://schemas.openxmlformats.org/officeDocument/2006/relationships/hyperlink" Target="https://www.mdnxs.com/topics-2/procedures/swan-ganz-catheter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vphysiology.com/blood-pressure/bp022" TargetMode="Externa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13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FB7C9-EA46-7659-F4DC-4D7B75154A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solidFill>
            <a:schemeClr val="accent1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/>
          <a:p>
            <a:r>
              <a:rPr lang="en-TH" sz="80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ESICM 2025 part 2</a:t>
            </a:r>
            <a:br>
              <a:rPr lang="en-TH" sz="80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</a:br>
            <a:r>
              <a:rPr lang="en-TH" sz="2800" i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The volumn of resuscitation fluid + ROSE concept</a:t>
            </a:r>
            <a:endParaRPr lang="en-TH" sz="8000" i="1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605273-0606-D429-A766-9652D9AC90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720376"/>
            <a:ext cx="9144000" cy="464349"/>
          </a:xfrm>
          <a:solidFill>
            <a:schemeClr val="accent1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r>
              <a:rPr lang="en-TH" dirty="0">
                <a:solidFill>
                  <a:schemeClr val="bg1"/>
                </a:solidFill>
              </a:rPr>
              <a:t>Emergency department Maharat nakhonratchasima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777CA170-4E0D-4489-2D57-56C9C886F025}"/>
              </a:ext>
            </a:extLst>
          </p:cNvPr>
          <p:cNvSpPr txBox="1">
            <a:spLocks/>
          </p:cNvSpPr>
          <p:nvPr/>
        </p:nvSpPr>
        <p:spPr>
          <a:xfrm>
            <a:off x="7304442" y="5271288"/>
            <a:ext cx="3363558" cy="464349"/>
          </a:xfrm>
          <a:prstGeom prst="rect">
            <a:avLst/>
          </a:prstGeom>
          <a:solidFill>
            <a:schemeClr val="accent1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TH" dirty="0">
                <a:solidFill>
                  <a:schemeClr val="bg1"/>
                </a:solidFill>
              </a:rPr>
              <a:t>R3 Nattawit Kaewkomoot</a:t>
            </a:r>
          </a:p>
        </p:txBody>
      </p:sp>
    </p:spTree>
    <p:extLst>
      <p:ext uri="{BB962C8B-B14F-4D97-AF65-F5344CB8AC3E}">
        <p14:creationId xmlns:p14="http://schemas.microsoft.com/office/powerpoint/2010/main" val="6688774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DC82C-D49C-C6AF-9B31-9D1A45496A37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75000"/>
            </a:schemeClr>
          </a:solidFill>
        </p:spPr>
        <p:txBody>
          <a:bodyPr/>
          <a:lstStyle/>
          <a:p>
            <a:r>
              <a:rPr lang="en-TH" sz="4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ESICM 2025 part 2</a:t>
            </a:r>
            <a:endParaRPr lang="en-TH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BA3E69-EB0B-3E38-DBB3-8AB359DA7ED0}"/>
              </a:ext>
            </a:extLst>
          </p:cNvPr>
          <p:cNvSpPr txBox="1"/>
          <p:nvPr/>
        </p:nvSpPr>
        <p:spPr>
          <a:xfrm>
            <a:off x="483001" y="1912372"/>
            <a:ext cx="11225998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Objective : </a:t>
            </a:r>
          </a:p>
          <a:p>
            <a:r>
              <a:rPr lang="en-US" dirty="0"/>
              <a:t>	Provided guideline with evidence base on the </a:t>
            </a:r>
            <a:r>
              <a:rPr lang="en-US" b="1" dirty="0"/>
              <a:t>volume</a:t>
            </a:r>
            <a:r>
              <a:rPr lang="en-US" dirty="0"/>
              <a:t> of early resuscitation for </a:t>
            </a:r>
            <a:r>
              <a:rPr lang="en-US" b="1" dirty="0"/>
              <a:t>critical-ill adult patients</a:t>
            </a:r>
          </a:p>
          <a:p>
            <a:endParaRPr lang="en-US" b="1" dirty="0"/>
          </a:p>
          <a:p>
            <a:r>
              <a:rPr lang="en-US" sz="2800" b="1" dirty="0"/>
              <a:t>Methods : </a:t>
            </a:r>
          </a:p>
          <a:p>
            <a:r>
              <a:rPr lang="en-US" sz="3200" b="1" dirty="0"/>
              <a:t>	</a:t>
            </a:r>
            <a:r>
              <a:rPr lang="en-US" dirty="0"/>
              <a:t>Reviews literature and reanalyze, presented with PICO and applied </a:t>
            </a:r>
            <a:r>
              <a:rPr lang="en-US" b="1" dirty="0"/>
              <a:t>grade approach</a:t>
            </a:r>
          </a:p>
          <a:p>
            <a:endParaRPr lang="en-US" sz="2000" dirty="0"/>
          </a:p>
          <a:p>
            <a:r>
              <a:rPr lang="en-US" sz="2800" b="1" dirty="0"/>
              <a:t>Result :</a:t>
            </a:r>
          </a:p>
          <a:p>
            <a:r>
              <a:rPr lang="en-US" sz="3200" b="1" dirty="0"/>
              <a:t>	</a:t>
            </a:r>
            <a:r>
              <a:rPr lang="en-US" dirty="0"/>
              <a:t>10 PICO question</a:t>
            </a:r>
          </a:p>
          <a:p>
            <a:r>
              <a:rPr lang="en-US" dirty="0"/>
              <a:t>		- SEPSIS  				3 question</a:t>
            </a:r>
          </a:p>
          <a:p>
            <a:r>
              <a:rPr lang="en-US" dirty="0"/>
              <a:t>		- Hemorrhagic shock 		3 question</a:t>
            </a:r>
          </a:p>
          <a:p>
            <a:r>
              <a:rPr lang="en-US" dirty="0"/>
              <a:t>		- Obstructive shock 		2 question</a:t>
            </a:r>
          </a:p>
          <a:p>
            <a:r>
              <a:rPr lang="en-US" dirty="0"/>
              <a:t>		- Left-side cardiogenic shock 		1 question</a:t>
            </a:r>
          </a:p>
          <a:p>
            <a:r>
              <a:rPr lang="en-US" dirty="0"/>
              <a:t>		- ARDS 				1 question</a:t>
            </a:r>
            <a:endParaRPr lang="en-US" sz="1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B2A1A0-88EB-B5B9-0B50-AAD05C163A55}"/>
              </a:ext>
            </a:extLst>
          </p:cNvPr>
          <p:cNvSpPr txBox="1"/>
          <p:nvPr/>
        </p:nvSpPr>
        <p:spPr>
          <a:xfrm>
            <a:off x="7844590" y="3896042"/>
            <a:ext cx="4093010" cy="95410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  <a:prstDash val="dashDot"/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“w</a:t>
            </a:r>
            <a:r>
              <a:rPr lang="en-TH" sz="1400" dirty="0"/>
              <a:t>e recommendation” = Strong recommedation</a:t>
            </a:r>
          </a:p>
          <a:p>
            <a:r>
              <a:rPr lang="en-US" sz="1400" dirty="0"/>
              <a:t>“w</a:t>
            </a:r>
            <a:r>
              <a:rPr lang="en-TH" sz="1400" dirty="0"/>
              <a:t>e suggest” = Weak or Conditional recommendation</a:t>
            </a:r>
          </a:p>
          <a:p>
            <a:r>
              <a:rPr lang="en-TH" sz="1400" dirty="0"/>
              <a:t>“best practice” = Ungraded</a:t>
            </a:r>
          </a:p>
          <a:p>
            <a:r>
              <a:rPr lang="en-TH" sz="1400" dirty="0"/>
              <a:t>“no recommendation”</a:t>
            </a:r>
          </a:p>
        </p:txBody>
      </p:sp>
      <p:cxnSp>
        <p:nvCxnSpPr>
          <p:cNvPr id="6" name="Curved Connector 5">
            <a:extLst>
              <a:ext uri="{FF2B5EF4-FFF2-40B4-BE49-F238E27FC236}">
                <a16:creationId xmlns:a16="http://schemas.microsoft.com/office/drawing/2014/main" id="{4E19BC31-20B8-43EA-8577-793531C78DD0}"/>
              </a:ext>
            </a:extLst>
          </p:cNvPr>
          <p:cNvCxnSpPr>
            <a:cxnSpLocks/>
            <a:endCxn id="4" idx="1"/>
          </p:cNvCxnSpPr>
          <p:nvPr/>
        </p:nvCxnSpPr>
        <p:spPr>
          <a:xfrm rot="16200000" flipH="1">
            <a:off x="7533873" y="4062379"/>
            <a:ext cx="477054" cy="144379"/>
          </a:xfrm>
          <a:prstGeom prst="curved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94524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DC82C-D49C-C6AF-9B31-9D1A45496A37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75000"/>
            </a:schemeClr>
          </a:solidFill>
        </p:spPr>
        <p:txBody>
          <a:bodyPr/>
          <a:lstStyle/>
          <a:p>
            <a:r>
              <a:rPr lang="en-TH" sz="4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Sepsis – Q1</a:t>
            </a:r>
            <a:endParaRPr lang="en-TH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1057A1B-DB99-1C87-4B2A-163EFA4BB53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13"/>
          <a:stretch/>
        </p:blipFill>
        <p:spPr>
          <a:xfrm>
            <a:off x="838200" y="1964521"/>
            <a:ext cx="10515600" cy="278608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CE5F3C0-9753-E2A8-C3E3-E4742204E874}"/>
              </a:ext>
            </a:extLst>
          </p:cNvPr>
          <p:cNvSpPr/>
          <p:nvPr/>
        </p:nvSpPr>
        <p:spPr>
          <a:xfrm>
            <a:off x="2514600" y="2209800"/>
            <a:ext cx="1320800" cy="203200"/>
          </a:xfrm>
          <a:prstGeom prst="rect">
            <a:avLst/>
          </a:prstGeom>
          <a:solidFill>
            <a:srgbClr val="92D05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6B36EC7-4F5D-40A4-0847-ADFBED41E794}"/>
              </a:ext>
            </a:extLst>
          </p:cNvPr>
          <p:cNvSpPr/>
          <p:nvPr/>
        </p:nvSpPr>
        <p:spPr>
          <a:xfrm>
            <a:off x="3721100" y="2864536"/>
            <a:ext cx="2844800" cy="203200"/>
          </a:xfrm>
          <a:prstGeom prst="rect">
            <a:avLst/>
          </a:prstGeom>
          <a:solidFill>
            <a:srgbClr val="92D05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5CF056B-8679-F302-E5B6-9DD9B07606A4}"/>
              </a:ext>
            </a:extLst>
          </p:cNvPr>
          <p:cNvSpPr/>
          <p:nvPr/>
        </p:nvSpPr>
        <p:spPr>
          <a:xfrm>
            <a:off x="2368550" y="3087471"/>
            <a:ext cx="2736850" cy="225543"/>
          </a:xfrm>
          <a:prstGeom prst="rect">
            <a:avLst/>
          </a:prstGeom>
          <a:solidFill>
            <a:srgbClr val="92D05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5FCB978-EE3B-821B-002D-9CEFF7CEFC3A}"/>
              </a:ext>
            </a:extLst>
          </p:cNvPr>
          <p:cNvCxnSpPr>
            <a:cxnSpLocks/>
          </p:cNvCxnSpPr>
          <p:nvPr/>
        </p:nvCxnSpPr>
        <p:spPr>
          <a:xfrm>
            <a:off x="9259104" y="2864536"/>
            <a:ext cx="64689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66153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DC82C-D49C-C6AF-9B31-9D1A45496A37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75000"/>
            </a:schemeClr>
          </a:solidFill>
        </p:spPr>
        <p:txBody>
          <a:bodyPr/>
          <a:lstStyle/>
          <a:p>
            <a:r>
              <a:rPr lang="en-TH" sz="4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Sepsis – Q1</a:t>
            </a:r>
            <a:endParaRPr lang="en-TH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CDB6CB1-2925-114F-38DC-FD0DC0877C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400" y="3250229"/>
            <a:ext cx="5029200" cy="3242646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E1F71E0-35CC-4822-DB6E-35F1324361EF}"/>
              </a:ext>
            </a:extLst>
          </p:cNvPr>
          <p:cNvSpPr txBox="1"/>
          <p:nvPr/>
        </p:nvSpPr>
        <p:spPr>
          <a:xfrm>
            <a:off x="463713" y="1805791"/>
            <a:ext cx="10128087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H" sz="2000" b="1" dirty="0"/>
              <a:t>Initial phase :</a:t>
            </a:r>
            <a:r>
              <a:rPr lang="en-TH" dirty="0"/>
              <a:t> </a:t>
            </a:r>
          </a:p>
          <a:p>
            <a:r>
              <a:rPr lang="en-TH" dirty="0"/>
              <a:t>- 1 – 6 hr of Treatment or within 3 hr (high income countries)</a:t>
            </a:r>
          </a:p>
          <a:p>
            <a:endParaRPr lang="en-TH" dirty="0"/>
          </a:p>
          <a:p>
            <a:r>
              <a:rPr lang="en-TH" dirty="0"/>
              <a:t>*SSC</a:t>
            </a:r>
            <a:r>
              <a:rPr lang="en-TH" baseline="30000" dirty="0"/>
              <a:t>4</a:t>
            </a:r>
            <a:r>
              <a:rPr lang="en-TH" dirty="0"/>
              <a:t> suggest at least initial fluid 30 ml/kg</a:t>
            </a:r>
          </a:p>
          <a:p>
            <a:r>
              <a:rPr lang="en-TH" b="1" dirty="0"/>
              <a:t>&gt;</a:t>
            </a:r>
            <a:r>
              <a:rPr lang="en-TH" dirty="0"/>
              <a:t> </a:t>
            </a:r>
            <a:r>
              <a:rPr lang="en-US" b="1" dirty="0"/>
              <a:t>S</a:t>
            </a:r>
            <a:r>
              <a:rPr lang="en-TH" b="1" dirty="0"/>
              <a:t>everal observsional study</a:t>
            </a:r>
            <a:r>
              <a:rPr lang="en-TH" dirty="0"/>
              <a:t> </a:t>
            </a:r>
            <a:r>
              <a:rPr lang="en-TH" dirty="0">
                <a:sym typeface="Wingdings" pitchFamily="2" charset="2"/>
              </a:rPr>
              <a:t> Harm form positive cumulative fluid balance (High mortality)</a:t>
            </a:r>
            <a:r>
              <a:rPr lang="en-TH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9AF627A-CD5C-3ECF-035F-7D709E0FC07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13" r="45183" b="73836"/>
          <a:stretch/>
        </p:blipFill>
        <p:spPr>
          <a:xfrm>
            <a:off x="3715869" y="597515"/>
            <a:ext cx="7248272" cy="86078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33E530A-D222-C915-0ACB-CCE78DFCF304}"/>
              </a:ext>
            </a:extLst>
          </p:cNvPr>
          <p:cNvSpPr txBox="1"/>
          <p:nvPr/>
        </p:nvSpPr>
        <p:spPr>
          <a:xfrm>
            <a:off x="246529" y="6354884"/>
            <a:ext cx="310178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TH" sz="1000" baseline="30000" dirty="0"/>
              <a:t>4</a:t>
            </a:r>
            <a:r>
              <a:rPr lang="en-TH" sz="1000" dirty="0"/>
              <a:t>Evans L, Rhodes A, Alhazzani W et al (2021) Surviving sepsis campaign: international guidelines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9FDC31E-A3C8-8593-C65E-74CD21F9C7FF}"/>
              </a:ext>
            </a:extLst>
          </p:cNvPr>
          <p:cNvSpPr/>
          <p:nvPr/>
        </p:nvSpPr>
        <p:spPr>
          <a:xfrm>
            <a:off x="5822577" y="926304"/>
            <a:ext cx="1653988" cy="243589"/>
          </a:xfrm>
          <a:prstGeom prst="rect">
            <a:avLst/>
          </a:prstGeom>
          <a:solidFill>
            <a:srgbClr val="92D05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8098574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DC82C-D49C-C6AF-9B31-9D1A45496A37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75000"/>
            </a:schemeClr>
          </a:solidFill>
        </p:spPr>
        <p:txBody>
          <a:bodyPr/>
          <a:lstStyle/>
          <a:p>
            <a:r>
              <a:rPr lang="en-TH" sz="4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Sepsis – Q1</a:t>
            </a:r>
            <a:endParaRPr lang="en-TH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1F71E0-35CC-4822-DB6E-35F1324361EF}"/>
              </a:ext>
            </a:extLst>
          </p:cNvPr>
          <p:cNvSpPr txBox="1"/>
          <p:nvPr/>
        </p:nvSpPr>
        <p:spPr>
          <a:xfrm>
            <a:off x="463713" y="1805791"/>
            <a:ext cx="101280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highlight>
                  <a:srgbClr val="4472C4"/>
                </a:highlight>
              </a:rPr>
              <a:t>Support [SSC</a:t>
            </a:r>
            <a:r>
              <a:rPr lang="en-US" sz="2000" b="1" baseline="30000" dirty="0">
                <a:solidFill>
                  <a:schemeClr val="bg1"/>
                </a:solidFill>
                <a:highlight>
                  <a:srgbClr val="4472C4"/>
                </a:highlight>
              </a:rPr>
              <a:t>4</a:t>
            </a:r>
            <a:r>
              <a:rPr lang="en-US" sz="2000" b="1" dirty="0">
                <a:solidFill>
                  <a:schemeClr val="bg1"/>
                </a:solidFill>
                <a:highlight>
                  <a:srgbClr val="4472C4"/>
                </a:highlight>
              </a:rPr>
              <a:t>]</a:t>
            </a:r>
            <a:endParaRPr lang="en-TH" dirty="0">
              <a:solidFill>
                <a:schemeClr val="bg1"/>
              </a:solidFill>
              <a:highlight>
                <a:srgbClr val="4472C4"/>
              </a:highlight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FA88C4-7F99-0AC4-5ABA-59AAD623E7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3280" y="1767196"/>
            <a:ext cx="5575300" cy="8763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01534E1-89D2-55A2-27C4-D23455376595}"/>
              </a:ext>
            </a:extLst>
          </p:cNvPr>
          <p:cNvSpPr txBox="1"/>
          <p:nvPr/>
        </p:nvSpPr>
        <p:spPr>
          <a:xfrm>
            <a:off x="246529" y="6354884"/>
            <a:ext cx="310178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TH" sz="1000" baseline="30000" dirty="0"/>
              <a:t>4</a:t>
            </a:r>
            <a:r>
              <a:rPr lang="en-TH" sz="1000" dirty="0"/>
              <a:t>Evans L, Rhodes A, Alhazzani W et al (2021) Surviving sepsis campaign: international guidelines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33BBA50-DB98-BC2B-DFA1-8E4627A0C30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113" r="45183" b="73836"/>
          <a:stretch/>
        </p:blipFill>
        <p:spPr>
          <a:xfrm>
            <a:off x="3715869" y="597515"/>
            <a:ext cx="7248272" cy="860781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A4EF2648-5019-3620-3877-0F696D676E52}"/>
              </a:ext>
            </a:extLst>
          </p:cNvPr>
          <p:cNvSpPr/>
          <p:nvPr/>
        </p:nvSpPr>
        <p:spPr>
          <a:xfrm>
            <a:off x="5822577" y="926304"/>
            <a:ext cx="1653988" cy="243589"/>
          </a:xfrm>
          <a:prstGeom prst="rect">
            <a:avLst/>
          </a:prstGeom>
          <a:solidFill>
            <a:srgbClr val="92D05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B8E8C9-12CB-29B7-3DBA-DCA48AC96F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9935" y="3721610"/>
            <a:ext cx="5531223" cy="111756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6FADB08-0D31-2B9F-C76B-75AEF1A6D6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0842" y="3554251"/>
            <a:ext cx="5677098" cy="1452281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4993644-B309-BFAB-5EF6-EBF03C24978C}"/>
              </a:ext>
            </a:extLst>
          </p:cNvPr>
          <p:cNvCxnSpPr>
            <a:cxnSpLocks/>
          </p:cNvCxnSpPr>
          <p:nvPr/>
        </p:nvCxnSpPr>
        <p:spPr>
          <a:xfrm>
            <a:off x="3324253" y="4403558"/>
            <a:ext cx="2607375" cy="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94B63B7-605F-8667-070B-A9BC28E0356F}"/>
              </a:ext>
            </a:extLst>
          </p:cNvPr>
          <p:cNvCxnSpPr>
            <a:cxnSpLocks/>
          </p:cNvCxnSpPr>
          <p:nvPr/>
        </p:nvCxnSpPr>
        <p:spPr>
          <a:xfrm>
            <a:off x="3098248" y="4676274"/>
            <a:ext cx="1786573" cy="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679F8F49-8830-9A31-D72A-B0987114BDC5}"/>
              </a:ext>
            </a:extLst>
          </p:cNvPr>
          <p:cNvSpPr/>
          <p:nvPr/>
        </p:nvSpPr>
        <p:spPr>
          <a:xfrm>
            <a:off x="344907" y="3606216"/>
            <a:ext cx="493294" cy="2077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B0706BD-B086-45E4-4E67-C7ED2381B68B}"/>
              </a:ext>
            </a:extLst>
          </p:cNvPr>
          <p:cNvCxnSpPr>
            <a:cxnSpLocks/>
          </p:cNvCxnSpPr>
          <p:nvPr/>
        </p:nvCxnSpPr>
        <p:spPr>
          <a:xfrm>
            <a:off x="2059522" y="4938352"/>
            <a:ext cx="3775087" cy="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70D67740-B609-29F7-790D-0E4245BCE8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83798" y="5109208"/>
            <a:ext cx="2628900" cy="1143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D801D90-8FFA-6309-1634-A216CD5C1A5B}"/>
              </a:ext>
            </a:extLst>
          </p:cNvPr>
          <p:cNvSpPr txBox="1"/>
          <p:nvPr/>
        </p:nvSpPr>
        <p:spPr>
          <a:xfrm>
            <a:off x="3098248" y="6354884"/>
            <a:ext cx="502318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aseline="30000" dirty="0"/>
              <a:t>22</a:t>
            </a:r>
            <a:r>
              <a:rPr lang="en-TH" sz="1000" dirty="0"/>
              <a:t>Kuttab HI, Lykins JD, Hughes MD et al (2019) Evaluation and predictors of fluid resuscitation in patients with severe sepsis and septic shock. Crit Care Med 47(11):1582–1590</a:t>
            </a:r>
          </a:p>
        </p:txBody>
      </p:sp>
    </p:spTree>
    <p:extLst>
      <p:ext uri="{BB962C8B-B14F-4D97-AF65-F5344CB8AC3E}">
        <p14:creationId xmlns:p14="http://schemas.microsoft.com/office/powerpoint/2010/main" val="25867815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DC82C-D49C-C6AF-9B31-9D1A45496A37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75000"/>
            </a:schemeClr>
          </a:solidFill>
        </p:spPr>
        <p:txBody>
          <a:bodyPr/>
          <a:lstStyle/>
          <a:p>
            <a:r>
              <a:rPr lang="en-TH" sz="4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Sepsis – Q1</a:t>
            </a:r>
            <a:endParaRPr lang="en-TH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1F71E0-35CC-4822-DB6E-35F1324361EF}"/>
              </a:ext>
            </a:extLst>
          </p:cNvPr>
          <p:cNvSpPr txBox="1"/>
          <p:nvPr/>
        </p:nvSpPr>
        <p:spPr>
          <a:xfrm>
            <a:off x="463713" y="1805791"/>
            <a:ext cx="101280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highlight>
                  <a:srgbClr val="4472C4"/>
                </a:highlight>
              </a:rPr>
              <a:t>Support [SSC</a:t>
            </a:r>
            <a:r>
              <a:rPr lang="en-US" sz="2000" b="1" baseline="30000" dirty="0">
                <a:solidFill>
                  <a:schemeClr val="bg1"/>
                </a:solidFill>
                <a:highlight>
                  <a:srgbClr val="4472C4"/>
                </a:highlight>
              </a:rPr>
              <a:t>4</a:t>
            </a:r>
            <a:r>
              <a:rPr lang="en-US" sz="2000" b="1" dirty="0">
                <a:solidFill>
                  <a:schemeClr val="bg1"/>
                </a:solidFill>
                <a:highlight>
                  <a:srgbClr val="4472C4"/>
                </a:highlight>
              </a:rPr>
              <a:t>]</a:t>
            </a:r>
            <a:endParaRPr lang="en-TH" dirty="0">
              <a:solidFill>
                <a:schemeClr val="bg1"/>
              </a:solidFill>
              <a:highlight>
                <a:srgbClr val="4472C4"/>
              </a:highlight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FA88C4-7F99-0AC4-5ABA-59AAD623E7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3280" y="1767196"/>
            <a:ext cx="5575300" cy="8763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01534E1-89D2-55A2-27C4-D23455376595}"/>
              </a:ext>
            </a:extLst>
          </p:cNvPr>
          <p:cNvSpPr txBox="1"/>
          <p:nvPr/>
        </p:nvSpPr>
        <p:spPr>
          <a:xfrm>
            <a:off x="246529" y="6354884"/>
            <a:ext cx="310178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TH" sz="1000" baseline="30000" dirty="0"/>
              <a:t>4</a:t>
            </a:r>
            <a:r>
              <a:rPr lang="en-TH" sz="1000" dirty="0"/>
              <a:t>Evans L, Rhodes A, Alhazzani W et al (2021) Surviving sepsis campaign: international guidelines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E5D5101-3357-9A09-F63C-5AFB2060D1FE}"/>
              </a:ext>
            </a:extLst>
          </p:cNvPr>
          <p:cNvSpPr txBox="1"/>
          <p:nvPr/>
        </p:nvSpPr>
        <p:spPr>
          <a:xfrm>
            <a:off x="7895663" y="6339113"/>
            <a:ext cx="467957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TH" sz="1000" baseline="30000" dirty="0"/>
              <a:t>6</a:t>
            </a:r>
            <a:r>
              <a:rPr lang="en-US" sz="1000" dirty="0"/>
              <a:t>Shapiro NI, Douglas IS, Brower RG et al (2023) Early restrictive or liberal fluid management for sepsis-induced hypotension. N </a:t>
            </a:r>
            <a:r>
              <a:rPr lang="en-US" sz="1000" dirty="0" err="1"/>
              <a:t>Engl</a:t>
            </a:r>
            <a:r>
              <a:rPr lang="en-US" sz="1000" dirty="0"/>
              <a:t> J Med 388:499–510. </a:t>
            </a:r>
            <a:endParaRPr lang="en-TH" sz="1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41D4521-C696-3F90-EE93-1B8149F5A055}"/>
              </a:ext>
            </a:extLst>
          </p:cNvPr>
          <p:cNvSpPr txBox="1"/>
          <p:nvPr/>
        </p:nvSpPr>
        <p:spPr>
          <a:xfrm>
            <a:off x="463713" y="2758599"/>
            <a:ext cx="11519740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highlight>
                  <a:srgbClr val="FF535E"/>
                </a:highlight>
              </a:rPr>
              <a:t>Question or Against</a:t>
            </a:r>
            <a:r>
              <a:rPr lang="en-US" sz="2000" b="1" dirty="0">
                <a:solidFill>
                  <a:schemeClr val="bg1"/>
                </a:solidFill>
              </a:rPr>
              <a:t>  </a:t>
            </a:r>
            <a:r>
              <a:rPr lang="en-US" sz="2000" b="1" dirty="0"/>
              <a:t>(CLASSIC</a:t>
            </a:r>
            <a:r>
              <a:rPr lang="en-US" sz="2000" b="1" baseline="30000" dirty="0"/>
              <a:t>5</a:t>
            </a:r>
            <a:r>
              <a:rPr lang="en-US" sz="2000" b="1" dirty="0"/>
              <a:t> and CLLOVERS</a:t>
            </a:r>
            <a:r>
              <a:rPr lang="en-US" sz="2000" b="1" baseline="30000" dirty="0"/>
              <a:t>6</a:t>
            </a:r>
            <a:r>
              <a:rPr lang="en-US" sz="2000" b="1" dirty="0"/>
              <a:t> trials)</a:t>
            </a:r>
            <a:br>
              <a:rPr lang="en-US" sz="2000" b="1" dirty="0"/>
            </a:br>
            <a:r>
              <a:rPr lang="en-US" sz="2000" b="1" dirty="0"/>
              <a:t>- </a:t>
            </a:r>
            <a:r>
              <a:rPr lang="en-US" sz="1800" u="sng" dirty="0" err="1"/>
              <a:t>Meyhoﬀ</a:t>
            </a:r>
            <a:r>
              <a:rPr lang="en-US" sz="1800" u="sng" dirty="0"/>
              <a:t> TS et al</a:t>
            </a:r>
            <a:r>
              <a:rPr lang="en-US" sz="1800" u="sng" baseline="30000" dirty="0"/>
              <a:t>5</a:t>
            </a:r>
            <a:r>
              <a:rPr lang="en-US" sz="2000" b="1" baseline="30000" dirty="0"/>
              <a:t> </a:t>
            </a:r>
            <a:r>
              <a:rPr lang="en-US" sz="2000" b="1" dirty="0"/>
              <a:t>= </a:t>
            </a:r>
            <a:r>
              <a:rPr lang="en-US" dirty="0"/>
              <a:t>Cumulative fluid balance</a:t>
            </a:r>
            <a:r>
              <a:rPr lang="en-US" sz="2000" b="1" dirty="0"/>
              <a:t> mean(mL) </a:t>
            </a:r>
            <a:r>
              <a:rPr lang="en-US" sz="2000" dirty="0"/>
              <a:t>standard vs restrictive : 3,117   vs   2,302 ; </a:t>
            </a:r>
            <a:r>
              <a:rPr lang="en-US" sz="2000" b="1" dirty="0"/>
              <a:t>diff 815 mL</a:t>
            </a:r>
          </a:p>
          <a:p>
            <a:endParaRPr lang="en-US" sz="2000" b="1" dirty="0"/>
          </a:p>
          <a:p>
            <a:r>
              <a:rPr lang="en-US" b="1" dirty="0"/>
              <a:t>- </a:t>
            </a:r>
            <a:r>
              <a:rPr lang="en-US" u="sng" dirty="0"/>
              <a:t>Shapiro NI et al</a:t>
            </a:r>
            <a:r>
              <a:rPr lang="en-US" u="sng" baseline="30000" dirty="0"/>
              <a:t>6</a:t>
            </a:r>
            <a:r>
              <a:rPr lang="en-US" dirty="0"/>
              <a:t> </a:t>
            </a:r>
            <a:r>
              <a:rPr lang="en-US" b="1" dirty="0"/>
              <a:t>	=</a:t>
            </a:r>
            <a:r>
              <a:rPr lang="en-US" sz="2000" b="1" dirty="0"/>
              <a:t> Median(mL)</a:t>
            </a:r>
            <a:r>
              <a:rPr lang="en-US" sz="2000" dirty="0"/>
              <a:t> volume via iv over 24 hr. liberal vs restrictive : 3,400   vs   1,267 ; </a:t>
            </a:r>
            <a:r>
              <a:rPr lang="en-US" sz="2000" b="1" dirty="0"/>
              <a:t>diff 2134 mL</a:t>
            </a:r>
            <a:endParaRPr lang="en-US" sz="2000" b="1" dirty="0">
              <a:solidFill>
                <a:schemeClr val="bg1"/>
              </a:solidFill>
            </a:endParaRPr>
          </a:p>
          <a:p>
            <a:r>
              <a:rPr lang="en-US" sz="2000" b="1" dirty="0">
                <a:solidFill>
                  <a:schemeClr val="bg1"/>
                </a:solidFill>
              </a:rPr>
              <a:t>			</a:t>
            </a:r>
          </a:p>
          <a:p>
            <a:r>
              <a:rPr lang="en-US" sz="2000" b="1" dirty="0">
                <a:solidFill>
                  <a:schemeClr val="bg1"/>
                </a:solidFill>
              </a:rPr>
              <a:t>			</a:t>
            </a:r>
            <a:r>
              <a:rPr lang="en-US" sz="2000" b="1" dirty="0">
                <a:solidFill>
                  <a:srgbClr val="FF535E"/>
                </a:solidFill>
              </a:rPr>
              <a:t>BOTH trials </a:t>
            </a:r>
            <a:r>
              <a:rPr lang="en-US" sz="2000" b="1" u="sng" dirty="0">
                <a:solidFill>
                  <a:srgbClr val="FF535E"/>
                </a:solidFill>
              </a:rPr>
              <a:t>Not significantly lower (or higher) mortality</a:t>
            </a:r>
            <a:br>
              <a:rPr lang="en-US" sz="2000" b="1" u="sng" dirty="0">
                <a:solidFill>
                  <a:srgbClr val="FF535E"/>
                </a:solidFill>
              </a:rPr>
            </a:br>
            <a:endParaRPr lang="en-US" sz="2000" b="1" u="sng" dirty="0">
              <a:solidFill>
                <a:schemeClr val="bg1"/>
              </a:solidFill>
            </a:endParaRPr>
          </a:p>
          <a:p>
            <a:r>
              <a:rPr lang="en-TH" b="1" dirty="0"/>
              <a:t>CLASSICS</a:t>
            </a:r>
            <a:r>
              <a:rPr lang="en-TH" b="1" baseline="30000" dirty="0"/>
              <a:t>5</a:t>
            </a:r>
            <a:r>
              <a:rPr lang="en-TH" b="1" dirty="0"/>
              <a:t> study(Subgroup analysis), </a:t>
            </a:r>
            <a:r>
              <a:rPr lang="en-TH" dirty="0"/>
              <a:t>Group rec</a:t>
            </a:r>
            <a:r>
              <a:rPr lang="en-US" dirty="0" err="1"/>
              <a:t>ie</a:t>
            </a:r>
            <a:r>
              <a:rPr lang="en-TH" dirty="0"/>
              <a:t>ve iv fluid &lt; 30 ml/kg</a:t>
            </a:r>
            <a:r>
              <a:rPr lang="en-TH" b="1" dirty="0"/>
              <a:t> prefer Liberal fluid strategies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DF23AFA-1AA7-00E0-39DF-E9F50AE368D4}"/>
              </a:ext>
            </a:extLst>
          </p:cNvPr>
          <p:cNvSpPr txBox="1"/>
          <p:nvPr/>
        </p:nvSpPr>
        <p:spPr>
          <a:xfrm>
            <a:off x="3348317" y="6354884"/>
            <a:ext cx="454734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TH" sz="1000" baseline="30000" dirty="0"/>
              <a:t>5</a:t>
            </a:r>
            <a:r>
              <a:rPr lang="en-TH" sz="1000" dirty="0"/>
              <a:t>Meyhoﬀ TS, Hjortrup PB, Wetterslev J et al (2022) Restriction of intravenous fluid in ICU patients with septic shock. N Engl J Med 386:2459–2470. 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1098BF89-92AA-47C8-F12A-E03CA1679F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9545" y="5323301"/>
            <a:ext cx="7106771" cy="93617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33BBA50-DB98-BC2B-DFA1-8E4627A0C30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113" r="45183" b="73836"/>
          <a:stretch/>
        </p:blipFill>
        <p:spPr>
          <a:xfrm>
            <a:off x="3715869" y="597515"/>
            <a:ext cx="7248272" cy="860781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A4EF2648-5019-3620-3877-0F696D676E52}"/>
              </a:ext>
            </a:extLst>
          </p:cNvPr>
          <p:cNvSpPr/>
          <p:nvPr/>
        </p:nvSpPr>
        <p:spPr>
          <a:xfrm>
            <a:off x="5822577" y="926304"/>
            <a:ext cx="1653988" cy="243589"/>
          </a:xfrm>
          <a:prstGeom prst="rect">
            <a:avLst/>
          </a:prstGeom>
          <a:solidFill>
            <a:srgbClr val="92D05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626F0E-9B4C-E0C4-1E96-878984043812}"/>
              </a:ext>
            </a:extLst>
          </p:cNvPr>
          <p:cNvSpPr txBox="1"/>
          <p:nvPr/>
        </p:nvSpPr>
        <p:spPr>
          <a:xfrm>
            <a:off x="9280236" y="3352800"/>
            <a:ext cx="115503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TH" sz="1200" u="sng" dirty="0">
                <a:solidFill>
                  <a:srgbClr val="FF535E"/>
                </a:solidFill>
              </a:rPr>
              <a:t>(−461 to 4423)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D10CCE-3E4E-89D2-97A0-5C620F4A2407}"/>
              </a:ext>
            </a:extLst>
          </p:cNvPr>
          <p:cNvSpPr txBox="1"/>
          <p:nvPr/>
        </p:nvSpPr>
        <p:spPr>
          <a:xfrm>
            <a:off x="8227212" y="3352800"/>
            <a:ext cx="105302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TH" sz="1200" u="sng" dirty="0">
                <a:solidFill>
                  <a:srgbClr val="FF535E"/>
                </a:solidFill>
              </a:rPr>
              <a:t>(368 to 5517)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3C9CB9-706C-214A-F8F9-D98BED13812A}"/>
              </a:ext>
            </a:extLst>
          </p:cNvPr>
          <p:cNvSpPr txBox="1"/>
          <p:nvPr/>
        </p:nvSpPr>
        <p:spPr>
          <a:xfrm>
            <a:off x="9460832" y="3935448"/>
            <a:ext cx="113096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TH" sz="1200" u="sng" dirty="0">
                <a:solidFill>
                  <a:srgbClr val="FF535E"/>
                </a:solidFill>
              </a:rPr>
              <a:t>(</a:t>
            </a:r>
            <a:r>
              <a:rPr lang="en-US" sz="1200" u="sng" dirty="0">
                <a:solidFill>
                  <a:srgbClr val="FF535E"/>
                </a:solidFill>
              </a:rPr>
              <a:t>555 to 2279)</a:t>
            </a:r>
            <a:endParaRPr lang="en-TH" sz="1200" u="sng" dirty="0">
              <a:solidFill>
                <a:srgbClr val="FF535E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F519AB8-AAD7-6493-55D4-A99F7FFC94E7}"/>
              </a:ext>
            </a:extLst>
          </p:cNvPr>
          <p:cNvSpPr txBox="1"/>
          <p:nvPr/>
        </p:nvSpPr>
        <p:spPr>
          <a:xfrm>
            <a:off x="8305800" y="3935448"/>
            <a:ext cx="115503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u="sng" dirty="0">
                <a:solidFill>
                  <a:srgbClr val="FF535E"/>
                </a:solidFill>
              </a:rPr>
              <a:t>(2500 to 4495) </a:t>
            </a:r>
          </a:p>
        </p:txBody>
      </p:sp>
    </p:spTree>
    <p:extLst>
      <p:ext uri="{BB962C8B-B14F-4D97-AF65-F5344CB8AC3E}">
        <p14:creationId xmlns:p14="http://schemas.microsoft.com/office/powerpoint/2010/main" val="11906504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DC82C-D49C-C6AF-9B31-9D1A45496A37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75000"/>
            </a:schemeClr>
          </a:solidFill>
        </p:spPr>
        <p:txBody>
          <a:bodyPr/>
          <a:lstStyle/>
          <a:p>
            <a:r>
              <a:rPr lang="en-TH" sz="4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Sepsis – Q1</a:t>
            </a:r>
            <a:endParaRPr lang="en-TH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23582BC-1983-9D3A-14EB-D3EB1EA6BC0E}"/>
              </a:ext>
            </a:extLst>
          </p:cNvPr>
          <p:cNvSpPr txBox="1"/>
          <p:nvPr/>
        </p:nvSpPr>
        <p:spPr>
          <a:xfrm>
            <a:off x="278654" y="6361337"/>
            <a:ext cx="609824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TH" sz="1000" baseline="30000" dirty="0"/>
              <a:t>8</a:t>
            </a:r>
            <a:r>
              <a:rPr lang="en-TH" sz="1000" dirty="0"/>
              <a:t>Jorda A, Douglas IS, Staudinger T et al (2024) Fluid management for sepsis-induced hypotension in patients with advanced chronic kidney disease: a secondary analysis of the CLOVERS trial. Crit Care Lond Engl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4ED8568-055D-22FF-AD19-E5B6DD5557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286"/>
          <a:stretch/>
        </p:blipFill>
        <p:spPr>
          <a:xfrm>
            <a:off x="2251156" y="2739604"/>
            <a:ext cx="3844844" cy="34843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EBBA3D0-F990-0C6E-97FD-E94A2C5A3505}"/>
              </a:ext>
            </a:extLst>
          </p:cNvPr>
          <p:cNvSpPr/>
          <p:nvPr/>
        </p:nvSpPr>
        <p:spPr>
          <a:xfrm>
            <a:off x="3571874" y="6048538"/>
            <a:ext cx="1304364" cy="1716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F8AAF38-968F-0FBD-34DE-0C842E20D7DE}"/>
              </a:ext>
            </a:extLst>
          </p:cNvPr>
          <p:cNvSpPr txBox="1"/>
          <p:nvPr/>
        </p:nvSpPr>
        <p:spPr>
          <a:xfrm>
            <a:off x="278654" y="1836572"/>
            <a:ext cx="1138314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highlight>
                  <a:srgbClr val="FF535E"/>
                </a:highlight>
              </a:rPr>
              <a:t>Question or Against</a:t>
            </a:r>
            <a:r>
              <a:rPr lang="en-US" sz="2000" b="1" dirty="0">
                <a:solidFill>
                  <a:schemeClr val="bg1"/>
                </a:solidFill>
              </a:rPr>
              <a:t>  </a:t>
            </a:r>
            <a:br>
              <a:rPr lang="en-US" sz="2400" b="1" dirty="0"/>
            </a:br>
            <a:r>
              <a:rPr lang="en-US" sz="2400" b="1" dirty="0"/>
              <a:t>- </a:t>
            </a:r>
            <a:r>
              <a:rPr lang="en-US" sz="2000" u="sng" dirty="0"/>
              <a:t>J</a:t>
            </a:r>
            <a:r>
              <a:rPr lang="en-TH" sz="2000" u="sng" dirty="0"/>
              <a:t>orda A et al</a:t>
            </a:r>
            <a:r>
              <a:rPr lang="en-US" sz="2000" u="sng" baseline="30000" dirty="0"/>
              <a:t>7 </a:t>
            </a:r>
            <a:r>
              <a:rPr lang="en-US" sz="2000" b="1" dirty="0"/>
              <a:t>: </a:t>
            </a:r>
            <a:r>
              <a:rPr lang="en-US" sz="2000" dirty="0"/>
              <a:t>2</a:t>
            </a:r>
            <a:r>
              <a:rPr lang="en-US" sz="2000" baseline="30000" dirty="0"/>
              <a:t>nd</a:t>
            </a:r>
            <a:r>
              <a:rPr lang="en-US" sz="2000" dirty="0"/>
              <a:t> analysis of the CLOVERS trial</a:t>
            </a:r>
            <a:r>
              <a:rPr lang="th-TH" sz="2000" dirty="0"/>
              <a:t> </a:t>
            </a:r>
            <a:r>
              <a:rPr lang="en-US" sz="2000" dirty="0"/>
              <a:t> [included, eGFR of less than 30 mL/min/1.73 m2] 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C2E2F3D-A450-3FAE-82A2-5A1AAC593E4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0592"/>
          <a:stretch/>
        </p:blipFill>
        <p:spPr>
          <a:xfrm>
            <a:off x="6294343" y="2735794"/>
            <a:ext cx="3014920" cy="346824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898973EC-DA32-7A6E-FE89-14F8004C600A}"/>
              </a:ext>
            </a:extLst>
          </p:cNvPr>
          <p:cNvSpPr/>
          <p:nvPr/>
        </p:nvSpPr>
        <p:spPr>
          <a:xfrm>
            <a:off x="3715869" y="5603246"/>
            <a:ext cx="1160369" cy="271360"/>
          </a:xfrm>
          <a:prstGeom prst="rect">
            <a:avLst/>
          </a:prstGeom>
          <a:solidFill>
            <a:srgbClr val="92D05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4717BEBE-D92D-8DBA-BD2F-56A3274026A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113" r="45183" b="73836"/>
          <a:stretch/>
        </p:blipFill>
        <p:spPr>
          <a:xfrm>
            <a:off x="3715869" y="597515"/>
            <a:ext cx="7248272" cy="860781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83B3235F-ADE8-3E94-6AF9-2FFFB3EC0907}"/>
              </a:ext>
            </a:extLst>
          </p:cNvPr>
          <p:cNvSpPr/>
          <p:nvPr/>
        </p:nvSpPr>
        <p:spPr>
          <a:xfrm>
            <a:off x="5822577" y="926304"/>
            <a:ext cx="1653988" cy="243589"/>
          </a:xfrm>
          <a:prstGeom prst="rect">
            <a:avLst/>
          </a:prstGeom>
          <a:solidFill>
            <a:srgbClr val="92D05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3400038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DC82C-D49C-C6AF-9B31-9D1A45496A37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75000"/>
            </a:schemeClr>
          </a:solidFill>
        </p:spPr>
        <p:txBody>
          <a:bodyPr/>
          <a:lstStyle/>
          <a:p>
            <a:r>
              <a:rPr lang="en-TH" sz="4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Sepsis – Q1</a:t>
            </a:r>
            <a:endParaRPr lang="en-TH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01534E1-89D2-55A2-27C4-D23455376595}"/>
              </a:ext>
            </a:extLst>
          </p:cNvPr>
          <p:cNvSpPr txBox="1"/>
          <p:nvPr/>
        </p:nvSpPr>
        <p:spPr>
          <a:xfrm>
            <a:off x="278654" y="6346432"/>
            <a:ext cx="505609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aseline="30000" dirty="0"/>
              <a:t>8</a:t>
            </a:r>
            <a:r>
              <a:rPr lang="en-US" sz="1000" dirty="0"/>
              <a:t>Gendreau S, </a:t>
            </a:r>
            <a:r>
              <a:rPr lang="en-US" sz="1000" dirty="0" err="1"/>
              <a:t>Frapard</a:t>
            </a:r>
            <a:r>
              <a:rPr lang="en-US" sz="1000" dirty="0"/>
              <a:t> T, Carteaux G et al (2024) Geo-economic influence on the eﬀect of fluid volume for sepsis resuscitation: a meta-analysis. Am J Respir Crit Care Med 209:517–528.</a:t>
            </a:r>
            <a:endParaRPr lang="en-TH" sz="1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FF2A5D-7088-F1E5-13FE-491E092D550C}"/>
              </a:ext>
            </a:extLst>
          </p:cNvPr>
          <p:cNvSpPr txBox="1"/>
          <p:nvPr/>
        </p:nvSpPr>
        <p:spPr>
          <a:xfrm>
            <a:off x="278654" y="1836572"/>
            <a:ext cx="11383147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highlight>
                  <a:srgbClr val="FF535E"/>
                </a:highlight>
              </a:rPr>
              <a:t>Question or Against</a:t>
            </a:r>
            <a:r>
              <a:rPr lang="en-US" sz="2000" b="1" dirty="0">
                <a:solidFill>
                  <a:schemeClr val="bg1"/>
                </a:solidFill>
              </a:rPr>
              <a:t>  </a:t>
            </a:r>
            <a:br>
              <a:rPr lang="en-US" sz="2000" b="1" dirty="0"/>
            </a:br>
            <a:r>
              <a:rPr lang="en-US" sz="2000" b="1" dirty="0"/>
              <a:t>- </a:t>
            </a:r>
            <a:r>
              <a:rPr lang="en-US" sz="1800" u="sng" dirty="0" err="1"/>
              <a:t>Gendreau</a:t>
            </a:r>
            <a:r>
              <a:rPr lang="en-US" sz="1800" u="sng" dirty="0"/>
              <a:t> S </a:t>
            </a:r>
            <a:r>
              <a:rPr lang="en-US" u="sng" dirty="0"/>
              <a:t>et al</a:t>
            </a:r>
            <a:r>
              <a:rPr lang="en-US" u="sng" baseline="30000" dirty="0"/>
              <a:t>8</a:t>
            </a:r>
            <a:r>
              <a:rPr lang="en-US" baseline="30000" dirty="0"/>
              <a:t> </a:t>
            </a:r>
            <a:r>
              <a:rPr lang="en-US" b="1" dirty="0"/>
              <a:t>: </a:t>
            </a:r>
            <a:r>
              <a:rPr lang="en-US" dirty="0"/>
              <a:t>Income group significantly interacted with the effect of fluid volume on mortality </a:t>
            </a:r>
          </a:p>
          <a:p>
            <a:r>
              <a:rPr lang="en-US" dirty="0"/>
              <a:t>		&gt;&gt; </a:t>
            </a:r>
            <a:r>
              <a:rPr lang="en-US" dirty="0">
                <a:solidFill>
                  <a:srgbClr val="FFFFFF"/>
                </a:solidFill>
                <a:highlight>
                  <a:srgbClr val="FF535E"/>
                </a:highlight>
              </a:rPr>
              <a:t>Higher fluid volume</a:t>
            </a:r>
            <a:r>
              <a:rPr lang="en-US" dirty="0"/>
              <a:t> was associated with </a:t>
            </a:r>
            <a:r>
              <a:rPr lang="en-US" dirty="0">
                <a:solidFill>
                  <a:srgbClr val="FFFFFF"/>
                </a:solidFill>
                <a:highlight>
                  <a:srgbClr val="FF535E"/>
                </a:highlight>
              </a:rPr>
              <a:t>Higher mortality</a:t>
            </a:r>
            <a:r>
              <a:rPr lang="en-US" dirty="0"/>
              <a:t> in </a:t>
            </a:r>
            <a:r>
              <a:rPr lang="en-US" b="1" dirty="0"/>
              <a:t>LMICs*</a:t>
            </a:r>
            <a:r>
              <a:rPr lang="en-US" dirty="0"/>
              <a:t> but not in </a:t>
            </a:r>
            <a:r>
              <a:rPr lang="en-US" b="1" dirty="0"/>
              <a:t>HICs**</a:t>
            </a:r>
            <a:r>
              <a:rPr lang="en-US" dirty="0"/>
              <a:t> </a:t>
            </a:r>
          </a:p>
          <a:p>
            <a:r>
              <a:rPr lang="en-US" dirty="0"/>
              <a:t>			</a:t>
            </a:r>
            <a:r>
              <a:rPr lang="en-US" b="1" dirty="0"/>
              <a:t> 	LMICs </a:t>
            </a:r>
            <a:r>
              <a:rPr lang="en-US" dirty="0"/>
              <a:t>OR=1.47,(95% CI) vs </a:t>
            </a:r>
            <a:r>
              <a:rPr lang="en-US" b="1" dirty="0"/>
              <a:t>HICs </a:t>
            </a:r>
            <a:r>
              <a:rPr lang="en-US" dirty="0"/>
              <a:t>OR=1.00 ,(95% CI)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4DB8AE-4FC1-313F-EB53-5ED5DA0E4AFB}"/>
              </a:ext>
            </a:extLst>
          </p:cNvPr>
          <p:cNvSpPr txBox="1"/>
          <p:nvPr/>
        </p:nvSpPr>
        <p:spPr>
          <a:xfrm>
            <a:off x="430964" y="5952709"/>
            <a:ext cx="34177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TH" sz="1400" dirty="0"/>
              <a:t>*low- and middle-income countries [LMICs]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03392CA-43AC-71AE-A8E9-F19A94B4BE67}"/>
              </a:ext>
            </a:extLst>
          </p:cNvPr>
          <p:cNvSpPr txBox="1"/>
          <p:nvPr/>
        </p:nvSpPr>
        <p:spPr>
          <a:xfrm>
            <a:off x="3621637" y="5952708"/>
            <a:ext cx="24743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TH" sz="1400" dirty="0"/>
              <a:t>**high-income countries [HICs]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CB067253-2579-C77F-2199-DCAAB20DE4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196" y="3098456"/>
            <a:ext cx="5268710" cy="276830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36736AFB-3F62-0B1D-5E1B-1970261577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5123" y="3098456"/>
            <a:ext cx="5286678" cy="359447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197E177-6523-82BC-F166-CAABDE16DB9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113" r="45183" b="73836"/>
          <a:stretch/>
        </p:blipFill>
        <p:spPr>
          <a:xfrm>
            <a:off x="3715869" y="597515"/>
            <a:ext cx="7248272" cy="860781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EEFD3D80-107C-9AC0-6C6C-2F0F77763B11}"/>
              </a:ext>
            </a:extLst>
          </p:cNvPr>
          <p:cNvSpPr/>
          <p:nvPr/>
        </p:nvSpPr>
        <p:spPr>
          <a:xfrm>
            <a:off x="5822577" y="926304"/>
            <a:ext cx="1653988" cy="243589"/>
          </a:xfrm>
          <a:prstGeom prst="rect">
            <a:avLst/>
          </a:prstGeom>
          <a:solidFill>
            <a:srgbClr val="92D05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2321933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DC82C-D49C-C6AF-9B31-9D1A45496A37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75000"/>
            </a:schemeClr>
          </a:solidFill>
        </p:spPr>
        <p:txBody>
          <a:bodyPr/>
          <a:lstStyle/>
          <a:p>
            <a:r>
              <a:rPr lang="en-TH" sz="4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Sepsis – Q2</a:t>
            </a:r>
            <a:endParaRPr lang="en-TH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108929-1342-DE99-2A43-E0760BA06C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42" b="1"/>
          <a:stretch/>
        </p:blipFill>
        <p:spPr>
          <a:xfrm>
            <a:off x="838200" y="1964616"/>
            <a:ext cx="10515600" cy="216076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82631BA-0E65-6FFF-CDBC-F852028D25B9}"/>
              </a:ext>
            </a:extLst>
          </p:cNvPr>
          <p:cNvSpPr/>
          <p:nvPr/>
        </p:nvSpPr>
        <p:spPr>
          <a:xfrm>
            <a:off x="5842000" y="1964616"/>
            <a:ext cx="698500" cy="207084"/>
          </a:xfrm>
          <a:prstGeom prst="rect">
            <a:avLst/>
          </a:prstGeom>
          <a:solidFill>
            <a:srgbClr val="92D05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6DAEC0B-CAFA-05B6-CE40-D62E826869D4}"/>
              </a:ext>
            </a:extLst>
          </p:cNvPr>
          <p:cNvSpPr/>
          <p:nvPr/>
        </p:nvSpPr>
        <p:spPr>
          <a:xfrm>
            <a:off x="2292350" y="2171700"/>
            <a:ext cx="793750" cy="207084"/>
          </a:xfrm>
          <a:prstGeom prst="rect">
            <a:avLst/>
          </a:prstGeom>
          <a:solidFill>
            <a:srgbClr val="92D05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BD20DBB-1C51-9DE3-0096-D417092CCDC2}"/>
              </a:ext>
            </a:extLst>
          </p:cNvPr>
          <p:cNvSpPr/>
          <p:nvPr/>
        </p:nvSpPr>
        <p:spPr>
          <a:xfrm>
            <a:off x="6832600" y="2635936"/>
            <a:ext cx="1473200" cy="234264"/>
          </a:xfrm>
          <a:prstGeom prst="rect">
            <a:avLst/>
          </a:prstGeom>
          <a:solidFill>
            <a:srgbClr val="92D05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57AD66B-F6C3-9AAC-A5EE-6E1838F189B5}"/>
              </a:ext>
            </a:extLst>
          </p:cNvPr>
          <p:cNvCxnSpPr>
            <a:cxnSpLocks/>
          </p:cNvCxnSpPr>
          <p:nvPr/>
        </p:nvCxnSpPr>
        <p:spPr>
          <a:xfrm>
            <a:off x="9284504" y="2832100"/>
            <a:ext cx="64689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832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DC82C-D49C-C6AF-9B31-9D1A45496A37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75000"/>
            </a:schemeClr>
          </a:solidFill>
        </p:spPr>
        <p:txBody>
          <a:bodyPr/>
          <a:lstStyle/>
          <a:p>
            <a:r>
              <a:rPr lang="en-TH" sz="4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Sepsis – Q2</a:t>
            </a:r>
            <a:endParaRPr lang="en-TH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1F71E0-35CC-4822-DB6E-35F1324361EF}"/>
              </a:ext>
            </a:extLst>
          </p:cNvPr>
          <p:cNvSpPr txBox="1"/>
          <p:nvPr/>
        </p:nvSpPr>
        <p:spPr>
          <a:xfrm>
            <a:off x="443523" y="1805791"/>
            <a:ext cx="11100859" cy="12311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sz="2000" b="1" dirty="0"/>
              <a:t>Otimization phase :</a:t>
            </a:r>
            <a:r>
              <a:rPr lang="en-TH" dirty="0"/>
              <a:t> </a:t>
            </a:r>
          </a:p>
          <a:p>
            <a:r>
              <a:rPr lang="en-TH" dirty="0"/>
              <a:t>- 24 hr of Treatment</a:t>
            </a:r>
          </a:p>
          <a:p>
            <a:endParaRPr lang="en-TH" dirty="0"/>
          </a:p>
          <a:p>
            <a:r>
              <a:rPr lang="en-TH" dirty="0"/>
              <a:t>*SSC</a:t>
            </a:r>
            <a:r>
              <a:rPr lang="en-TH" baseline="30000" dirty="0"/>
              <a:t>4</a:t>
            </a:r>
            <a:r>
              <a:rPr lang="en-TH" dirty="0"/>
              <a:t>, </a:t>
            </a:r>
            <a:r>
              <a:rPr lang="en-TH" b="1" u="sng" dirty="0"/>
              <a:t>insufficient evidence</a:t>
            </a:r>
            <a:r>
              <a:rPr lang="en-TH" dirty="0"/>
              <a:t> to recomened restrictive or liberal fluid strategy in patient who has sign of hypoperfusion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2A4702-B19D-1A27-36EB-2E54FDAE5DFD}"/>
              </a:ext>
            </a:extLst>
          </p:cNvPr>
          <p:cNvSpPr txBox="1"/>
          <p:nvPr/>
        </p:nvSpPr>
        <p:spPr>
          <a:xfrm>
            <a:off x="246529" y="6354884"/>
            <a:ext cx="310178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TH" sz="1000" baseline="30000" dirty="0"/>
              <a:t>4</a:t>
            </a:r>
            <a:r>
              <a:rPr lang="en-TH" sz="1000" dirty="0"/>
              <a:t>Evans L, Rhodes A, Alhazzani W et al (2021) Surviving sepsis campaign: international guidelines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4EF746-3C3B-ED3C-ECB9-E6BB399B50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1400" y="3250229"/>
            <a:ext cx="5029200" cy="3242646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554E3DA-DB29-E42A-D2F5-CA755E9C8A8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342" r="44800" b="69248"/>
          <a:stretch/>
        </p:blipFill>
        <p:spPr>
          <a:xfrm>
            <a:off x="3581400" y="602919"/>
            <a:ext cx="7659826" cy="84997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33E22BE-572A-E62E-2A5B-9C75075685E3}"/>
              </a:ext>
            </a:extLst>
          </p:cNvPr>
          <p:cNvSpPr/>
          <p:nvPr/>
        </p:nvSpPr>
        <p:spPr>
          <a:xfrm>
            <a:off x="10185400" y="687145"/>
            <a:ext cx="894976" cy="200361"/>
          </a:xfrm>
          <a:prstGeom prst="rect">
            <a:avLst/>
          </a:prstGeom>
          <a:solidFill>
            <a:srgbClr val="92D05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3ABF9BE-591A-A1E6-9965-25414E2B5FFF}"/>
              </a:ext>
            </a:extLst>
          </p:cNvPr>
          <p:cNvSpPr/>
          <p:nvPr/>
        </p:nvSpPr>
        <p:spPr>
          <a:xfrm>
            <a:off x="5498889" y="900953"/>
            <a:ext cx="1036381" cy="201706"/>
          </a:xfrm>
          <a:prstGeom prst="rect">
            <a:avLst/>
          </a:prstGeom>
          <a:solidFill>
            <a:srgbClr val="92D05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1045123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DC82C-D49C-C6AF-9B31-9D1A45496A37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75000"/>
            </a:schemeClr>
          </a:solidFill>
        </p:spPr>
        <p:txBody>
          <a:bodyPr/>
          <a:lstStyle/>
          <a:p>
            <a:r>
              <a:rPr lang="en-TH" sz="4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Sepsis – Q2</a:t>
            </a:r>
            <a:endParaRPr lang="en-TH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54E3DA-DB29-E42A-D2F5-CA755E9C8A8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42" r="44800" b="69248"/>
          <a:stretch/>
        </p:blipFill>
        <p:spPr>
          <a:xfrm>
            <a:off x="3581400" y="602919"/>
            <a:ext cx="7659826" cy="84997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33E22BE-572A-E62E-2A5B-9C75075685E3}"/>
              </a:ext>
            </a:extLst>
          </p:cNvPr>
          <p:cNvSpPr/>
          <p:nvPr/>
        </p:nvSpPr>
        <p:spPr>
          <a:xfrm>
            <a:off x="10185400" y="687145"/>
            <a:ext cx="894976" cy="200361"/>
          </a:xfrm>
          <a:prstGeom prst="rect">
            <a:avLst/>
          </a:prstGeom>
          <a:solidFill>
            <a:srgbClr val="92D05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3ABF9BE-591A-A1E6-9965-25414E2B5FFF}"/>
              </a:ext>
            </a:extLst>
          </p:cNvPr>
          <p:cNvSpPr/>
          <p:nvPr/>
        </p:nvSpPr>
        <p:spPr>
          <a:xfrm>
            <a:off x="5498889" y="900953"/>
            <a:ext cx="1036381" cy="201706"/>
          </a:xfrm>
          <a:prstGeom prst="rect">
            <a:avLst/>
          </a:prstGeom>
          <a:solidFill>
            <a:srgbClr val="92D05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EE2FB0-9841-D5D3-9415-8BED7C17FE1D}"/>
              </a:ext>
            </a:extLst>
          </p:cNvPr>
          <p:cNvSpPr txBox="1"/>
          <p:nvPr/>
        </p:nvSpPr>
        <p:spPr>
          <a:xfrm>
            <a:off x="278654" y="1836572"/>
            <a:ext cx="11383147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Summary of evidence</a:t>
            </a:r>
            <a:br>
              <a:rPr lang="en-US" sz="2000" b="1" dirty="0"/>
            </a:br>
            <a:r>
              <a:rPr lang="en-US" sz="2000" b="1" dirty="0"/>
              <a:t>- </a:t>
            </a:r>
            <a:r>
              <a:rPr lang="en-US" sz="1800" u="sng" dirty="0"/>
              <a:t>Sivapalan P et al</a:t>
            </a:r>
            <a:r>
              <a:rPr lang="en-US" u="sng" baseline="30000" dirty="0"/>
              <a:t>9</a:t>
            </a:r>
            <a:r>
              <a:rPr lang="en-US" baseline="30000" dirty="0"/>
              <a:t> </a:t>
            </a:r>
            <a:r>
              <a:rPr lang="en-US" b="1" dirty="0"/>
              <a:t>: </a:t>
            </a:r>
            <a:r>
              <a:rPr lang="en-US" dirty="0"/>
              <a:t>Among adult patients with sepsis</a:t>
            </a:r>
            <a:endParaRPr lang="en-US" b="1" dirty="0"/>
          </a:p>
          <a:p>
            <a:r>
              <a:rPr lang="en-US" dirty="0"/>
              <a:t>	- </a:t>
            </a:r>
            <a:r>
              <a:rPr lang="en-US" b="1" dirty="0"/>
              <a:t>Lower IV fluid</a:t>
            </a:r>
            <a:r>
              <a:rPr lang="en-US" dirty="0"/>
              <a:t> probably result in little to </a:t>
            </a:r>
            <a:r>
              <a:rPr lang="en-US" b="1" u="sng" dirty="0"/>
              <a:t>No difference in all-cause mortality</a:t>
            </a:r>
            <a:r>
              <a:rPr lang="en-US" dirty="0"/>
              <a:t> compared with </a:t>
            </a:r>
            <a:r>
              <a:rPr lang="en-US" b="1" dirty="0"/>
              <a:t>higher IV fluid</a:t>
            </a:r>
          </a:p>
          <a:p>
            <a:r>
              <a:rPr lang="en-US" b="1" dirty="0"/>
              <a:t>	- </a:t>
            </a:r>
            <a:r>
              <a:rPr lang="en-US" dirty="0"/>
              <a:t>Suggests </a:t>
            </a:r>
            <a:r>
              <a:rPr lang="en-US" b="1" dirty="0"/>
              <a:t>lower IV fluid volumes</a:t>
            </a:r>
            <a:r>
              <a:rPr lang="en-US" dirty="0"/>
              <a:t> result in little to </a:t>
            </a:r>
            <a:r>
              <a:rPr lang="en-US" b="1" u="sng" dirty="0"/>
              <a:t>No difference in serious adverse events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224BB3-8F08-EFD3-D285-CCA773411299}"/>
              </a:ext>
            </a:extLst>
          </p:cNvPr>
          <p:cNvSpPr txBox="1"/>
          <p:nvPr/>
        </p:nvSpPr>
        <p:spPr>
          <a:xfrm>
            <a:off x="246528" y="6354884"/>
            <a:ext cx="741829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TH" sz="1000" baseline="30000" dirty="0"/>
              <a:t>9</a:t>
            </a:r>
            <a:r>
              <a:rPr lang="en-TH" sz="1000" dirty="0"/>
              <a:t>Sivapalan P, Ellekjaer KL, Jessen MK et al (2023) Lower vs higher fluid volumes in adult patients with sepsis: an updated systematic review</a:t>
            </a:r>
          </a:p>
          <a:p>
            <a:r>
              <a:rPr lang="en-TH" sz="1000" dirty="0"/>
              <a:t>with meta-analysis and trial sequential analysis. Chest 164:892–912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E415AED-9F0F-D524-03C5-6CD427501CC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" t="38589" r="-1" b="50852"/>
          <a:stretch/>
        </p:blipFill>
        <p:spPr>
          <a:xfrm>
            <a:off x="2105022" y="3764917"/>
            <a:ext cx="7981950" cy="63675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8441D49-5524-34CF-3052-7B00E0A0CB7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88064"/>
          <a:stretch/>
        </p:blipFill>
        <p:spPr>
          <a:xfrm>
            <a:off x="2105027" y="3076125"/>
            <a:ext cx="7981945" cy="71978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0EB8307-2060-455A-8938-96C0C186396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8441"/>
          <a:stretch/>
        </p:blipFill>
        <p:spPr>
          <a:xfrm>
            <a:off x="2105022" y="4406176"/>
            <a:ext cx="7981944" cy="190314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080CB15-E39E-2FE1-9430-B2E180D80526}"/>
              </a:ext>
            </a:extLst>
          </p:cNvPr>
          <p:cNvSpPr txBox="1"/>
          <p:nvPr/>
        </p:nvSpPr>
        <p:spPr>
          <a:xfrm>
            <a:off x="1214716" y="3753914"/>
            <a:ext cx="818750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TH" sz="1400" dirty="0"/>
              <a:t>Low risk </a:t>
            </a:r>
          </a:p>
          <a:p>
            <a:r>
              <a:rPr lang="en-TH" sz="1400" dirty="0"/>
              <a:t>8 studys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F188962-2ABA-EABC-9597-81A3B38FAE1A}"/>
              </a:ext>
            </a:extLst>
          </p:cNvPr>
          <p:cNvSpPr txBox="1"/>
          <p:nvPr/>
        </p:nvSpPr>
        <p:spPr>
          <a:xfrm>
            <a:off x="1214716" y="4423896"/>
            <a:ext cx="818750" cy="5232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TH" sz="1400" dirty="0"/>
              <a:t>high risk</a:t>
            </a:r>
          </a:p>
          <a:p>
            <a:r>
              <a:rPr lang="en-TH" sz="1400" dirty="0"/>
              <a:t>5 studys</a:t>
            </a:r>
          </a:p>
        </p:txBody>
      </p:sp>
    </p:spTree>
    <p:extLst>
      <p:ext uri="{BB962C8B-B14F-4D97-AF65-F5344CB8AC3E}">
        <p14:creationId xmlns:p14="http://schemas.microsoft.com/office/powerpoint/2010/main" val="15446565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DC82C-D49C-C6AF-9B31-9D1A45496A37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75000"/>
            </a:schemeClr>
          </a:solidFill>
        </p:spPr>
        <p:txBody>
          <a:bodyPr/>
          <a:lstStyle/>
          <a:p>
            <a:r>
              <a:rPr lang="en-US" b="1" dirty="0">
                <a:solidFill>
                  <a:schemeClr val="bg1">
                    <a:lumMod val="95000"/>
                  </a:schemeClr>
                </a:solidFill>
              </a:rPr>
              <a:t>The Four (or Six) D’s</a:t>
            </a:r>
            <a:endParaRPr lang="en-TH" b="1" dirty="0">
              <a:solidFill>
                <a:schemeClr val="bg1">
                  <a:lumMod val="9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0BA3E69-EB0B-3E38-DBB3-8AB359DA7ED0}"/>
                  </a:ext>
                </a:extLst>
              </p:cNvPr>
              <p:cNvSpPr txBox="1"/>
              <p:nvPr/>
            </p:nvSpPr>
            <p:spPr>
              <a:xfrm>
                <a:off x="483001" y="2090172"/>
                <a:ext cx="11225998" cy="34163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The European definition </a:t>
                </a:r>
                <a:r>
                  <a:rPr lang="en-US" sz="2800" b="1" dirty="0"/>
                  <a:t>states that shock</a:t>
                </a:r>
                <a:r>
                  <a:rPr lang="en-US" sz="2800" b="1" baseline="30000" dirty="0"/>
                  <a:t>1</a:t>
                </a:r>
                <a:r>
                  <a:rPr lang="en-US" sz="2800" b="1" dirty="0"/>
                  <a:t> :</a:t>
                </a:r>
                <a:endParaRPr lang="en-US" sz="2800" dirty="0"/>
              </a:p>
              <a:p>
                <a:endParaRPr lang="en-US" sz="2000" b="1" dirty="0"/>
              </a:p>
              <a:p>
                <a:pPr algn="ctr"/>
                <a:r>
                  <a:rPr lang="en-US" sz="2800" b="1" dirty="0">
                    <a:solidFill>
                      <a:srgbClr val="FF0000"/>
                    </a:solidFill>
                  </a:rPr>
                  <a:t>Imbalance</a:t>
                </a:r>
                <a:r>
                  <a:rPr lang="en-US" sz="2800" dirty="0"/>
                  <a:t> between </a:t>
                </a:r>
                <a:r>
                  <a:rPr lang="en-US" sz="2800" b="1" dirty="0"/>
                  <a:t>oxygen delivery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0" smtClean="0">
                            <a:latin typeface="Cambria Math" panose="02040503050406030204" pitchFamily="18" charset="0"/>
                          </a:rPr>
                          <m:t>𝐃𝐎</m:t>
                        </m:r>
                      </m:e>
                      <m:sub>
                        <m:r>
                          <a:rPr lang="en-US" sz="2800" b="1" i="0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sz="2800" b="1" dirty="0"/>
                  <a:t>)</a:t>
                </a:r>
                <a:r>
                  <a:rPr lang="en-US" sz="2800" b="1" i="1" dirty="0"/>
                  <a:t> </a:t>
                </a:r>
                <a:r>
                  <a:rPr lang="en-US" sz="2800" dirty="0"/>
                  <a:t>and </a:t>
                </a:r>
                <a:r>
                  <a:rPr lang="en-US" sz="2800" b="1" dirty="0"/>
                  <a:t>oxygen consumption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0" smtClean="0">
                            <a:latin typeface="Cambria Math" panose="02040503050406030204" pitchFamily="18" charset="0"/>
                          </a:rPr>
                          <m:t>𝐕𝐎</m:t>
                        </m:r>
                      </m:e>
                      <m:sub>
                        <m:r>
                          <a:rPr lang="en-US" sz="2800" b="1" i="0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sz="2800" b="1" dirty="0"/>
                  <a:t>) </a:t>
                </a:r>
              </a:p>
              <a:p>
                <a:pPr algn="ctr"/>
                <a:r>
                  <a:rPr lang="en-US" sz="2800" dirty="0">
                    <a:sym typeface="Wingdings" pitchFamily="2" charset="2"/>
                  </a:rPr>
                  <a:t> </a:t>
                </a:r>
                <a:r>
                  <a:rPr lang="en-US" sz="2800" u="sng" dirty="0"/>
                  <a:t>anaerobic metabolism</a:t>
                </a:r>
                <a:r>
                  <a:rPr lang="en-US" sz="2800" dirty="0"/>
                  <a:t> and </a:t>
                </a:r>
                <a:r>
                  <a:rPr lang="en-US" sz="2800" u="sng" dirty="0"/>
                  <a:t>lactate production</a:t>
                </a:r>
              </a:p>
              <a:p>
                <a:endParaRPr lang="en-US" sz="2000" b="1" i="1" dirty="0">
                  <a:latin typeface="Cambria Math" panose="02040503050406030204" pitchFamily="18" charset="0"/>
                </a:endParaRPr>
              </a:p>
              <a:p>
                <a:endParaRPr lang="en-US" sz="2000" b="1" i="1" dirty="0">
                  <a:latin typeface="Cambria Math" panose="02040503050406030204" pitchFamily="18" charset="0"/>
                </a:endParaRPr>
              </a:p>
              <a:p>
                <a:r>
                  <a:rPr lang="en-US" sz="2400" b="1" dirty="0"/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𝑫𝑶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    =      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𝑪𝑶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      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         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𝑪𝒂</m:t>
                    </m:r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𝑶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endParaRPr lang="en-US" sz="2400" b="1" i="1" dirty="0">
                  <a:latin typeface="Cambria Math" panose="02040503050406030204" pitchFamily="18" charset="0"/>
                </a:endParaRPr>
              </a:p>
              <a:p>
                <a:endParaRPr lang="en-US" sz="2400" b="1" i="1" dirty="0">
                  <a:latin typeface="Cambria Math" panose="02040503050406030204" pitchFamily="18" charset="0"/>
                </a:endParaRPr>
              </a:p>
              <a:p>
                <a:r>
                  <a:rPr lang="en-US" sz="2400" b="1" dirty="0"/>
                  <a:t>		             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𝑯𝑹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𝑺𝑽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𝑯𝒈𝒃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𝑺𝒂</m:t>
                    </m:r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𝑶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𝟑𝟒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𝒑</m:t>
                    </m:r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𝑶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𝟎𝟎𝟑𝟒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0BA3E69-EB0B-3E38-DBB3-8AB359DA7E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001" y="2090172"/>
                <a:ext cx="11225998" cy="3416320"/>
              </a:xfrm>
              <a:prstGeom prst="rect">
                <a:avLst/>
              </a:prstGeom>
              <a:blipFill>
                <a:blip r:embed="rId2"/>
                <a:stretch>
                  <a:fillRect l="-1129" t="-1852" r="-1580" b="-1852"/>
                </a:stretch>
              </a:blipFill>
            </p:spPr>
            <p:txBody>
              <a:bodyPr/>
              <a:lstStyle/>
              <a:p>
                <a:r>
                  <a:rPr lang="en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E29FAFF-E420-C65D-DC32-13B01B09C16F}"/>
                  </a:ext>
                </a:extLst>
              </p:cNvPr>
              <p:cNvSpPr txBox="1"/>
              <p:nvPr/>
            </p:nvSpPr>
            <p:spPr>
              <a:xfrm>
                <a:off x="8896003" y="6199366"/>
                <a:ext cx="318951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𝐶𝑎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i="1" dirty="0"/>
                  <a:t> = Arterial Oxygen Content</a:t>
                </a:r>
                <a:endParaRPr lang="en-TH" i="1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E29FAFF-E420-C65D-DC32-13B01B09C1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6003" y="6199366"/>
                <a:ext cx="3189514" cy="369332"/>
              </a:xfrm>
              <a:prstGeom prst="rect">
                <a:avLst/>
              </a:prstGeom>
              <a:blipFill>
                <a:blip r:embed="rId3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n-T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75733FF7-0C7D-4236-CFBD-CBA8543EA2B2}"/>
              </a:ext>
            </a:extLst>
          </p:cNvPr>
          <p:cNvSpPr txBox="1"/>
          <p:nvPr/>
        </p:nvSpPr>
        <p:spPr>
          <a:xfrm>
            <a:off x="0" y="6384032"/>
            <a:ext cx="569246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aseline="30000" dirty="0"/>
              <a:t>1</a:t>
            </a:r>
            <a:r>
              <a:rPr lang="en-US" sz="1100" dirty="0"/>
              <a:t>Malbrain, M.L.N.G. et al. (2024). The 4-indications of Fluid Therapy: Resuscitation, Replacement, Maintenance and Nutrition Fluids, and Beyond. </a:t>
            </a:r>
            <a:endParaRPr lang="en-TH" sz="1100" dirty="0"/>
          </a:p>
        </p:txBody>
      </p:sp>
    </p:spTree>
    <p:extLst>
      <p:ext uri="{BB962C8B-B14F-4D97-AF65-F5344CB8AC3E}">
        <p14:creationId xmlns:p14="http://schemas.microsoft.com/office/powerpoint/2010/main" val="3717636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DC82C-D49C-C6AF-9B31-9D1A45496A37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75000"/>
            </a:schemeClr>
          </a:solidFill>
        </p:spPr>
        <p:txBody>
          <a:bodyPr/>
          <a:lstStyle/>
          <a:p>
            <a:r>
              <a:rPr lang="en-TH" sz="4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Sepsis – Q3</a:t>
            </a:r>
            <a:endParaRPr lang="en-TH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89641B-E1BC-FAC3-77FB-90CF72E1FA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77"/>
          <a:stretch/>
        </p:blipFill>
        <p:spPr>
          <a:xfrm>
            <a:off x="838200" y="1990016"/>
            <a:ext cx="10515600" cy="171216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6DAEC0B-CAFA-05B6-CE40-D62E826869D4}"/>
              </a:ext>
            </a:extLst>
          </p:cNvPr>
          <p:cNvSpPr/>
          <p:nvPr/>
        </p:nvSpPr>
        <p:spPr>
          <a:xfrm>
            <a:off x="2914650" y="1990016"/>
            <a:ext cx="996950" cy="219784"/>
          </a:xfrm>
          <a:prstGeom prst="rect">
            <a:avLst/>
          </a:prstGeom>
          <a:solidFill>
            <a:srgbClr val="92D05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82631BA-0E65-6FFF-CDBC-F852028D25B9}"/>
              </a:ext>
            </a:extLst>
          </p:cNvPr>
          <p:cNvSpPr/>
          <p:nvPr/>
        </p:nvSpPr>
        <p:spPr>
          <a:xfrm>
            <a:off x="4921250" y="2002716"/>
            <a:ext cx="1301750" cy="207084"/>
          </a:xfrm>
          <a:prstGeom prst="rect">
            <a:avLst/>
          </a:prstGeom>
          <a:solidFill>
            <a:srgbClr val="92D05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BA50A7-3B4E-2A0E-A809-C20DBB7FDEB8}"/>
              </a:ext>
            </a:extLst>
          </p:cNvPr>
          <p:cNvSpPr/>
          <p:nvPr/>
        </p:nvSpPr>
        <p:spPr>
          <a:xfrm>
            <a:off x="3949700" y="3031416"/>
            <a:ext cx="2806700" cy="207084"/>
          </a:xfrm>
          <a:prstGeom prst="rect">
            <a:avLst/>
          </a:prstGeom>
          <a:solidFill>
            <a:srgbClr val="92D05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92D28F4-5CEB-95F9-9C2B-57EC15BE8034}"/>
              </a:ext>
            </a:extLst>
          </p:cNvPr>
          <p:cNvCxnSpPr/>
          <p:nvPr/>
        </p:nvCxnSpPr>
        <p:spPr>
          <a:xfrm>
            <a:off x="9283700" y="3031416"/>
            <a:ext cx="5461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06481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DC82C-D49C-C6AF-9B31-9D1A45496A37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75000"/>
            </a:schemeClr>
          </a:solidFill>
        </p:spPr>
        <p:txBody>
          <a:bodyPr/>
          <a:lstStyle/>
          <a:p>
            <a:r>
              <a:rPr lang="en-TH" sz="4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Sepsis – Q3</a:t>
            </a:r>
            <a:endParaRPr lang="en-TH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CDB6CB1-2925-114F-38DC-FD0DC0877C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400" y="3429000"/>
            <a:ext cx="5029200" cy="3242646"/>
          </a:xfrm>
          <a:prstGeom prst="rect">
            <a:avLst/>
          </a:prstGeom>
          <a:ln>
            <a:noFill/>
          </a:ln>
          <a:effectLst/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E1F71E0-35CC-4822-DB6E-35F1324361EF}"/>
              </a:ext>
            </a:extLst>
          </p:cNvPr>
          <p:cNvSpPr txBox="1"/>
          <p:nvPr/>
        </p:nvSpPr>
        <p:spPr>
          <a:xfrm>
            <a:off x="443523" y="1805791"/>
            <a:ext cx="11183383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sz="2000" b="1" dirty="0"/>
              <a:t>Otimization phase :</a:t>
            </a:r>
            <a:r>
              <a:rPr lang="en-TH" dirty="0"/>
              <a:t> </a:t>
            </a:r>
          </a:p>
          <a:p>
            <a:r>
              <a:rPr lang="en-TH" dirty="0"/>
              <a:t>- 24 hr of Treatment</a:t>
            </a:r>
          </a:p>
          <a:p>
            <a:r>
              <a:rPr lang="en-TH" dirty="0"/>
              <a:t>- Individualize or non-individualize approach </a:t>
            </a:r>
            <a:r>
              <a:rPr lang="en-TH" dirty="0">
                <a:sym typeface="Wingdings" pitchFamily="2" charset="2"/>
              </a:rPr>
              <a:t> </a:t>
            </a:r>
            <a:r>
              <a:rPr lang="en-TH" sz="2400" b="1" dirty="0">
                <a:sym typeface="Wingdings" pitchFamily="2" charset="2"/>
              </a:rPr>
              <a:t>Recommened individualization</a:t>
            </a:r>
            <a:endParaRPr lang="en-TH" sz="2000" b="1" dirty="0"/>
          </a:p>
          <a:p>
            <a:r>
              <a:rPr lang="en-TH" dirty="0"/>
              <a:t>- Aim improve preload/systemic blood flow and reserving tissue perfusion</a:t>
            </a:r>
          </a:p>
          <a:p>
            <a:r>
              <a:rPr lang="en-TH" dirty="0"/>
              <a:t>*Inviduallization</a:t>
            </a:r>
            <a:r>
              <a:rPr lang="en-TH" dirty="0">
                <a:solidFill>
                  <a:schemeClr val="bg1"/>
                </a:solidFill>
              </a:rPr>
              <a:t> </a:t>
            </a:r>
            <a:r>
              <a:rPr lang="en-TH" dirty="0"/>
              <a:t>usually perform in ICU due to </a:t>
            </a:r>
            <a:r>
              <a:rPr lang="en-TH" dirty="0">
                <a:solidFill>
                  <a:schemeClr val="bg1"/>
                </a:solidFill>
                <a:highlight>
                  <a:srgbClr val="4472C4"/>
                </a:highlight>
              </a:rPr>
              <a:t>requires hemodynamic monitoring (CO</a:t>
            </a:r>
            <a:r>
              <a:rPr lang="en-TH" baseline="-25000" dirty="0">
                <a:solidFill>
                  <a:schemeClr val="bg1"/>
                </a:solidFill>
                <a:highlight>
                  <a:srgbClr val="4472C4"/>
                </a:highlight>
              </a:rPr>
              <a:t>2 </a:t>
            </a:r>
            <a:r>
              <a:rPr lang="en-TH" dirty="0">
                <a:solidFill>
                  <a:schemeClr val="bg1"/>
                </a:solidFill>
                <a:highlight>
                  <a:srgbClr val="4472C4"/>
                </a:highlight>
              </a:rPr>
              <a:t>Gab, SCVO</a:t>
            </a:r>
            <a:r>
              <a:rPr lang="en-TH" baseline="-25000" dirty="0">
                <a:solidFill>
                  <a:schemeClr val="bg1"/>
                </a:solidFill>
                <a:highlight>
                  <a:srgbClr val="4472C4"/>
                </a:highlight>
              </a:rPr>
              <a:t>2</a:t>
            </a:r>
            <a:r>
              <a:rPr lang="en-TH" dirty="0">
                <a:solidFill>
                  <a:schemeClr val="bg1"/>
                </a:solidFill>
                <a:highlight>
                  <a:srgbClr val="4472C4"/>
                </a:highlight>
              </a:rPr>
              <a:t>, lactate, Cap-refill)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F94C891-B3D0-6B93-EB55-79192D6974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77" r="43905" b="50181"/>
          <a:stretch/>
        </p:blipFill>
        <p:spPr>
          <a:xfrm>
            <a:off x="3581400" y="610973"/>
            <a:ext cx="5898776" cy="83386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A418AF5-BC64-EECA-E795-41026F68BC73}"/>
              </a:ext>
            </a:extLst>
          </p:cNvPr>
          <p:cNvSpPr/>
          <p:nvPr/>
        </p:nvSpPr>
        <p:spPr>
          <a:xfrm>
            <a:off x="5637866" y="604432"/>
            <a:ext cx="996950" cy="219784"/>
          </a:xfrm>
          <a:prstGeom prst="rect">
            <a:avLst/>
          </a:prstGeom>
          <a:solidFill>
            <a:srgbClr val="92D05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7EFCFB9-C9EA-CC27-49A9-F9D38469529D}"/>
              </a:ext>
            </a:extLst>
          </p:cNvPr>
          <p:cNvSpPr/>
          <p:nvPr/>
        </p:nvSpPr>
        <p:spPr>
          <a:xfrm>
            <a:off x="7692558" y="617132"/>
            <a:ext cx="1301750" cy="207084"/>
          </a:xfrm>
          <a:prstGeom prst="rect">
            <a:avLst/>
          </a:prstGeom>
          <a:solidFill>
            <a:srgbClr val="92D05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7896943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DC82C-D49C-C6AF-9B31-9D1A45496A37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75000"/>
            </a:schemeClr>
          </a:solidFill>
        </p:spPr>
        <p:txBody>
          <a:bodyPr/>
          <a:lstStyle/>
          <a:p>
            <a:r>
              <a:rPr lang="en-TH" sz="4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Sepsis – Q3</a:t>
            </a:r>
            <a:endParaRPr lang="en-TH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F94C891-B3D0-6B93-EB55-79192D6974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77" r="43905" b="50181"/>
          <a:stretch/>
        </p:blipFill>
        <p:spPr>
          <a:xfrm>
            <a:off x="3581400" y="610973"/>
            <a:ext cx="5898776" cy="83386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A418AF5-BC64-EECA-E795-41026F68BC73}"/>
              </a:ext>
            </a:extLst>
          </p:cNvPr>
          <p:cNvSpPr/>
          <p:nvPr/>
        </p:nvSpPr>
        <p:spPr>
          <a:xfrm>
            <a:off x="5637866" y="604432"/>
            <a:ext cx="996950" cy="219784"/>
          </a:xfrm>
          <a:prstGeom prst="rect">
            <a:avLst/>
          </a:prstGeom>
          <a:solidFill>
            <a:srgbClr val="92D05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7EFCFB9-C9EA-CC27-49A9-F9D38469529D}"/>
              </a:ext>
            </a:extLst>
          </p:cNvPr>
          <p:cNvSpPr/>
          <p:nvPr/>
        </p:nvSpPr>
        <p:spPr>
          <a:xfrm>
            <a:off x="7692558" y="617132"/>
            <a:ext cx="1301750" cy="207084"/>
          </a:xfrm>
          <a:prstGeom prst="rect">
            <a:avLst/>
          </a:prstGeom>
          <a:solidFill>
            <a:srgbClr val="92D05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FD8111-C198-11C8-5909-5C310E806075}"/>
              </a:ext>
            </a:extLst>
          </p:cNvPr>
          <p:cNvSpPr txBox="1"/>
          <p:nvPr/>
        </p:nvSpPr>
        <p:spPr>
          <a:xfrm>
            <a:off x="278654" y="1836572"/>
            <a:ext cx="11689228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Summary of evidence</a:t>
            </a:r>
            <a:br>
              <a:rPr lang="en-US" sz="2000" b="1" dirty="0"/>
            </a:br>
            <a:r>
              <a:rPr lang="en-US" sz="2000" b="1" dirty="0"/>
              <a:t>- </a:t>
            </a:r>
            <a:r>
              <a:rPr lang="en-US" sz="1800" u="sng" dirty="0"/>
              <a:t>Douglas IS et al</a:t>
            </a:r>
            <a:r>
              <a:rPr lang="en-US" u="sng" baseline="30000" dirty="0"/>
              <a:t>10</a:t>
            </a:r>
            <a:r>
              <a:rPr lang="en-US" b="1" dirty="0"/>
              <a:t>:  </a:t>
            </a:r>
            <a:r>
              <a:rPr lang="en-US" dirty="0"/>
              <a:t>Intervention with</a:t>
            </a:r>
            <a:r>
              <a:rPr lang="en-US" b="1" dirty="0"/>
              <a:t> passive leg raise-induced stroke volume change </a:t>
            </a:r>
          </a:p>
          <a:p>
            <a:endParaRPr lang="en-US" b="1" dirty="0"/>
          </a:p>
          <a:p>
            <a:r>
              <a:rPr lang="en-US" b="1" dirty="0"/>
              <a:t>	</a:t>
            </a:r>
            <a:r>
              <a:rPr lang="en-US" dirty="0"/>
              <a:t>-</a:t>
            </a:r>
            <a:r>
              <a:rPr lang="en-US" b="1" dirty="0"/>
              <a:t>  </a:t>
            </a:r>
            <a:r>
              <a:rPr lang="en-US" dirty="0"/>
              <a:t>Dynamic assessments to guide fluid administration </a:t>
            </a:r>
          </a:p>
          <a:p>
            <a:r>
              <a:rPr lang="en-US" dirty="0"/>
              <a:t>	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u="sng" dirty="0"/>
              <a:t>may</a:t>
            </a:r>
            <a:r>
              <a:rPr lang="en-US" dirty="0"/>
              <a:t> </a:t>
            </a:r>
            <a:r>
              <a:rPr lang="en-US" dirty="0">
                <a:solidFill>
                  <a:schemeClr val="bg1"/>
                </a:solidFill>
                <a:highlight>
                  <a:srgbClr val="4472C4"/>
                </a:highlight>
              </a:rPr>
              <a:t>Improve outcomes for patients with septic shock</a:t>
            </a:r>
            <a:r>
              <a:rPr lang="en-US" dirty="0"/>
              <a:t> compared with usual care </a:t>
            </a:r>
            <a:r>
              <a:rPr lang="en-US" b="1" dirty="0"/>
              <a:t>(Favors Intervention, not Sig.)</a:t>
            </a:r>
          </a:p>
          <a:p>
            <a:endParaRPr lang="en-US" dirty="0"/>
          </a:p>
          <a:p>
            <a:r>
              <a:rPr lang="en-US" dirty="0"/>
              <a:t>	- The use of the </a:t>
            </a:r>
            <a:r>
              <a:rPr lang="en-US" b="1" dirty="0"/>
              <a:t>passive leg raise-induced stroke volume change </a:t>
            </a:r>
            <a:r>
              <a:rPr lang="en-US" dirty="0"/>
              <a:t>to guide management of septic shock is safe</a:t>
            </a:r>
          </a:p>
          <a:p>
            <a:r>
              <a:rPr lang="en-US" b="1" dirty="0"/>
              <a:t>	</a:t>
            </a:r>
            <a:endParaRPr lang="en-US" b="1" dirty="0">
              <a:solidFill>
                <a:srgbClr val="FFFFFF"/>
              </a:solidFill>
              <a:highlight>
                <a:srgbClr val="4472C4"/>
              </a:highlight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D638206-E78C-7BBE-C682-D302A336F199}"/>
              </a:ext>
            </a:extLst>
          </p:cNvPr>
          <p:cNvSpPr txBox="1"/>
          <p:nvPr/>
        </p:nvSpPr>
        <p:spPr>
          <a:xfrm>
            <a:off x="246529" y="6354884"/>
            <a:ext cx="452717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TH" sz="1000" baseline="30000" dirty="0"/>
              <a:t>10</a:t>
            </a:r>
            <a:r>
              <a:rPr lang="en-TH" sz="1000" dirty="0"/>
              <a:t>Douglas IS, Alapat PM, Corl KA et al (2020) Fluid response evaluation in sepsis hypotension and shock: a randomized clinical trial. Chest 158:1431–1445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C958BD3-4479-0075-AEDD-4475E8AD12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5265" y="4352336"/>
            <a:ext cx="4962275" cy="142786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6EA3DE7-AB14-61C5-B7F9-1AA9A5F150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460" y="4206452"/>
            <a:ext cx="5943600" cy="18542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9A9E4D87-A061-7ABB-27E3-37E3B3426E10}"/>
              </a:ext>
            </a:extLst>
          </p:cNvPr>
          <p:cNvSpPr/>
          <p:nvPr/>
        </p:nvSpPr>
        <p:spPr>
          <a:xfrm>
            <a:off x="464460" y="4206452"/>
            <a:ext cx="65739" cy="3924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3556189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5D638206-E78C-7BBE-C682-D302A336F199}"/>
              </a:ext>
            </a:extLst>
          </p:cNvPr>
          <p:cNvSpPr txBox="1"/>
          <p:nvPr/>
        </p:nvSpPr>
        <p:spPr>
          <a:xfrm>
            <a:off x="246529" y="6354884"/>
            <a:ext cx="452717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TH" sz="1000" baseline="30000" dirty="0"/>
              <a:t>10</a:t>
            </a:r>
            <a:r>
              <a:rPr lang="en-TH" sz="1000" dirty="0"/>
              <a:t>Douglas IS, Alapat PM, Corl KA et al (2020) Fluid response evaluation in sepsis hypotension and shock: a randomized clinical trial. Chest 158:1431–1445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A9E4D87-A061-7ABB-27E3-37E3B3426E10}"/>
              </a:ext>
            </a:extLst>
          </p:cNvPr>
          <p:cNvSpPr/>
          <p:nvPr/>
        </p:nvSpPr>
        <p:spPr>
          <a:xfrm>
            <a:off x="464460" y="4206452"/>
            <a:ext cx="65739" cy="3924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273AFCD-5BFF-B038-8BEC-C1B69DE5A7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1994" y="215153"/>
            <a:ext cx="6888011" cy="61397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160101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DC82C-D49C-C6AF-9B31-9D1A45496A37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75000"/>
            </a:schemeClr>
          </a:solidFill>
        </p:spPr>
        <p:txBody>
          <a:bodyPr/>
          <a:lstStyle/>
          <a:p>
            <a:r>
              <a:rPr lang="en-TH" sz="4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Sepsis – Q3</a:t>
            </a:r>
            <a:endParaRPr lang="en-TH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F94C891-B3D0-6B93-EB55-79192D6974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77" r="43905" b="50181"/>
          <a:stretch/>
        </p:blipFill>
        <p:spPr>
          <a:xfrm>
            <a:off x="3581400" y="610973"/>
            <a:ext cx="5898776" cy="83386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A418AF5-BC64-EECA-E795-41026F68BC73}"/>
              </a:ext>
            </a:extLst>
          </p:cNvPr>
          <p:cNvSpPr/>
          <p:nvPr/>
        </p:nvSpPr>
        <p:spPr>
          <a:xfrm>
            <a:off x="5637866" y="604432"/>
            <a:ext cx="996950" cy="219784"/>
          </a:xfrm>
          <a:prstGeom prst="rect">
            <a:avLst/>
          </a:prstGeom>
          <a:solidFill>
            <a:srgbClr val="92D05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7EFCFB9-C9EA-CC27-49A9-F9D38469529D}"/>
              </a:ext>
            </a:extLst>
          </p:cNvPr>
          <p:cNvSpPr/>
          <p:nvPr/>
        </p:nvSpPr>
        <p:spPr>
          <a:xfrm>
            <a:off x="7692558" y="617132"/>
            <a:ext cx="1301750" cy="207084"/>
          </a:xfrm>
          <a:prstGeom prst="rect">
            <a:avLst/>
          </a:prstGeom>
          <a:solidFill>
            <a:srgbClr val="92D05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FD8111-C198-11C8-5909-5C310E806075}"/>
              </a:ext>
            </a:extLst>
          </p:cNvPr>
          <p:cNvSpPr txBox="1"/>
          <p:nvPr/>
        </p:nvSpPr>
        <p:spPr>
          <a:xfrm>
            <a:off x="278654" y="1836572"/>
            <a:ext cx="113831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Summary of evidence</a:t>
            </a:r>
            <a:r>
              <a:rPr lang="en-US" b="1" dirty="0"/>
              <a:t>	</a:t>
            </a:r>
            <a:endParaRPr lang="en-US" b="1" dirty="0">
              <a:solidFill>
                <a:srgbClr val="FFFFFF"/>
              </a:solidFill>
              <a:highlight>
                <a:srgbClr val="4472C4"/>
              </a:highlight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D638206-E78C-7BBE-C682-D302A336F199}"/>
              </a:ext>
            </a:extLst>
          </p:cNvPr>
          <p:cNvSpPr txBox="1"/>
          <p:nvPr/>
        </p:nvSpPr>
        <p:spPr>
          <a:xfrm>
            <a:off x="246529" y="6354884"/>
            <a:ext cx="452717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TH" sz="1000" baseline="30000" dirty="0"/>
              <a:t>10</a:t>
            </a:r>
            <a:r>
              <a:rPr lang="en-TH" sz="1000" dirty="0"/>
              <a:t>Douglas IS, Alapat PM, Corl KA et al (2020) Fluid response evaluation in sepsis hypotension and shock: a randomized clinical trial. Chest 158:1431–1445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096E6F-DB2D-E198-7C25-4D16C3BEE1BD}"/>
              </a:ext>
            </a:extLst>
          </p:cNvPr>
          <p:cNvSpPr txBox="1"/>
          <p:nvPr/>
        </p:nvSpPr>
        <p:spPr>
          <a:xfrm>
            <a:off x="4477030" y="6334304"/>
            <a:ext cx="643105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TH" sz="1000" baseline="30000" dirty="0"/>
              <a:t>11</a:t>
            </a:r>
            <a:r>
              <a:rPr lang="en-TH" sz="1000" dirty="0"/>
              <a:t>Li G, Wei F, Zhang G et al (2019) Clinical value of early liquid resuscitation guided by passive leg-raising test combined with transthoracic echocardiography in patients with septic shock. Zhonghua Wei Zhong Bing Ji Jiu Yi Xue 31:413–417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1642CCD-A4B7-FF17-570D-8EA998E163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1595" b="47733"/>
          <a:stretch/>
        </p:blipFill>
        <p:spPr>
          <a:xfrm>
            <a:off x="374570" y="2477345"/>
            <a:ext cx="4399137" cy="95567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6D25807-5D6A-CF01-04F6-FBE0F7AA59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570" y="3916373"/>
            <a:ext cx="4399137" cy="11058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5BF9AD6-0FD7-4121-EA82-3668AB48A691}"/>
              </a:ext>
            </a:extLst>
          </p:cNvPr>
          <p:cNvSpPr txBox="1"/>
          <p:nvPr/>
        </p:nvSpPr>
        <p:spPr>
          <a:xfrm>
            <a:off x="4773707" y="2506607"/>
            <a:ext cx="643105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- Dynamic assessments to guide fluid administration may </a:t>
            </a:r>
          </a:p>
          <a:p>
            <a:r>
              <a:rPr lang="en-US" sz="1600" dirty="0">
                <a:solidFill>
                  <a:schemeClr val="bg1"/>
                </a:solidFill>
                <a:highlight>
                  <a:srgbClr val="4472C4"/>
                </a:highlight>
              </a:rPr>
              <a:t>Improve outcomes for patients with septic shock</a:t>
            </a:r>
            <a:r>
              <a:rPr lang="en-US" sz="1600" dirty="0"/>
              <a:t> compared with usual care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89AE743-D933-17A7-7DBF-F6DD79339E94}"/>
              </a:ext>
            </a:extLst>
          </p:cNvPr>
          <p:cNvSpPr txBox="1"/>
          <p:nvPr/>
        </p:nvSpPr>
        <p:spPr>
          <a:xfrm>
            <a:off x="4865421" y="3946083"/>
            <a:ext cx="686294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i="0" dirty="0">
                <a:solidFill>
                  <a:srgbClr val="212121"/>
                </a:solidFill>
                <a:effectLst/>
              </a:rPr>
              <a:t>- PLR combined with TTE, could </a:t>
            </a:r>
            <a:r>
              <a:rPr lang="en-US" sz="1600" dirty="0">
                <a:solidFill>
                  <a:schemeClr val="bg1"/>
                </a:solidFill>
                <a:highlight>
                  <a:srgbClr val="4472C4"/>
                </a:highlight>
              </a:rPr>
              <a:t>B</a:t>
            </a:r>
            <a:r>
              <a:rPr lang="en-US" sz="1600" b="0" i="0" dirty="0">
                <a:solidFill>
                  <a:schemeClr val="bg1"/>
                </a:solidFill>
                <a:effectLst/>
                <a:highlight>
                  <a:srgbClr val="4472C4"/>
                </a:highlight>
              </a:rPr>
              <a:t>etter improve perfusion and oxygenation level of tissues and organs</a:t>
            </a:r>
            <a:r>
              <a:rPr lang="en-US" sz="1600" b="0" i="0" dirty="0">
                <a:solidFill>
                  <a:srgbClr val="212121"/>
                </a:solidFill>
                <a:effectLst/>
              </a:rPr>
              <a:t>, avoid pulmonary edema caused by rapid fluid replacement</a:t>
            </a:r>
            <a:endParaRPr lang="en-TH" sz="16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7B0FDA8-1148-DC7C-6DDE-9C56FE1489A4}"/>
              </a:ext>
            </a:extLst>
          </p:cNvPr>
          <p:cNvSpPr txBox="1"/>
          <p:nvPr/>
        </p:nvSpPr>
        <p:spPr>
          <a:xfrm>
            <a:off x="4865421" y="4591976"/>
            <a:ext cx="60982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i="0" dirty="0">
                <a:solidFill>
                  <a:srgbClr val="212121"/>
                </a:solidFill>
                <a:effectLst/>
              </a:rPr>
              <a:t>- </a:t>
            </a:r>
            <a:r>
              <a:rPr lang="en-US" sz="1600" b="1" i="0" dirty="0">
                <a:solidFill>
                  <a:srgbClr val="212121"/>
                </a:solidFill>
                <a:effectLst/>
              </a:rPr>
              <a:t>No significant effect on hospital mortality</a:t>
            </a:r>
            <a:endParaRPr lang="en-TH" sz="1600" b="1" dirty="0"/>
          </a:p>
        </p:txBody>
      </p:sp>
    </p:spTree>
    <p:extLst>
      <p:ext uri="{BB962C8B-B14F-4D97-AF65-F5344CB8AC3E}">
        <p14:creationId xmlns:p14="http://schemas.microsoft.com/office/powerpoint/2010/main" val="1220575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DC82C-D49C-C6AF-9B31-9D1A45496A37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75000"/>
            </a:schemeClr>
          </a:solidFill>
        </p:spPr>
        <p:txBody>
          <a:bodyPr/>
          <a:lstStyle/>
          <a:p>
            <a:r>
              <a:rPr lang="en-TH" sz="4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Hemorrhagic shock – Q4</a:t>
            </a:r>
            <a:br>
              <a:rPr lang="en-TH" sz="4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</a:br>
            <a:r>
              <a:rPr lang="en-TH" sz="28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highlight>
                  <a:srgbClr val="FF535E"/>
                </a:highlight>
              </a:rPr>
              <a:t>P</a:t>
            </a:r>
            <a:r>
              <a:rPr lang="en-TH" sz="2800" dirty="0">
                <a:solidFill>
                  <a:schemeClr val="bg1"/>
                </a:solidFill>
                <a:highlight>
                  <a:srgbClr val="FF535E"/>
                </a:highlight>
              </a:rPr>
              <a:t>enetrating trauma</a:t>
            </a:r>
            <a:endParaRPr lang="en-TH" b="1" dirty="0">
              <a:solidFill>
                <a:schemeClr val="bg1">
                  <a:lumMod val="95000"/>
                </a:schemeClr>
              </a:solidFill>
              <a:highlight>
                <a:srgbClr val="FF535E"/>
              </a:highligh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45C5F5-8858-76B7-162B-626D0879A4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993484"/>
            <a:ext cx="10515600" cy="240836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6DAEC0B-CAFA-05B6-CE40-D62E826869D4}"/>
              </a:ext>
            </a:extLst>
          </p:cNvPr>
          <p:cNvSpPr/>
          <p:nvPr/>
        </p:nvSpPr>
        <p:spPr>
          <a:xfrm>
            <a:off x="2851150" y="2023936"/>
            <a:ext cx="717550" cy="262063"/>
          </a:xfrm>
          <a:prstGeom prst="rect">
            <a:avLst/>
          </a:prstGeom>
          <a:solidFill>
            <a:srgbClr val="FF535E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82631BA-0E65-6FFF-CDBC-F852028D25B9}"/>
              </a:ext>
            </a:extLst>
          </p:cNvPr>
          <p:cNvSpPr/>
          <p:nvPr/>
        </p:nvSpPr>
        <p:spPr>
          <a:xfrm>
            <a:off x="3740150" y="2023936"/>
            <a:ext cx="463550" cy="262062"/>
          </a:xfrm>
          <a:prstGeom prst="rect">
            <a:avLst/>
          </a:prstGeom>
          <a:solidFill>
            <a:srgbClr val="FF535E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B773DA-CF92-65E7-547E-431B9053F659}"/>
              </a:ext>
            </a:extLst>
          </p:cNvPr>
          <p:cNvSpPr/>
          <p:nvPr/>
        </p:nvSpPr>
        <p:spPr>
          <a:xfrm>
            <a:off x="2336800" y="2952482"/>
            <a:ext cx="3467100" cy="171718"/>
          </a:xfrm>
          <a:prstGeom prst="rect">
            <a:avLst/>
          </a:prstGeom>
          <a:solidFill>
            <a:srgbClr val="92D05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05C68E-AE6F-3D5A-E73F-21B5BC410D18}"/>
              </a:ext>
            </a:extLst>
          </p:cNvPr>
          <p:cNvSpPr txBox="1"/>
          <p:nvPr/>
        </p:nvSpPr>
        <p:spPr>
          <a:xfrm>
            <a:off x="838200" y="4560914"/>
            <a:ext cx="10515600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H" sz="2000" b="1" dirty="0"/>
              <a:t>- Decrease mortality rate </a:t>
            </a:r>
            <a:r>
              <a:rPr lang="en-US" sz="2000" dirty="0"/>
              <a:t>(RR = 0.80; 95% CI [0.65,0.90])</a:t>
            </a:r>
            <a:endParaRPr lang="en-TH" sz="2000" dirty="0"/>
          </a:p>
          <a:p>
            <a:r>
              <a:rPr lang="en-TH" sz="2000" b="1" dirty="0"/>
              <a:t>- Permissive hypotension (SBP 80-90 mmHg, MAP 50-60 mmHg):</a:t>
            </a:r>
            <a:r>
              <a:rPr lang="en-TH" dirty="0"/>
              <a:t> </a:t>
            </a:r>
          </a:p>
          <a:p>
            <a:r>
              <a:rPr lang="en-TH" dirty="0"/>
              <a:t>	- Lower BP 		</a:t>
            </a:r>
            <a:r>
              <a:rPr lang="en-TH" dirty="0">
                <a:sym typeface="Wingdings" pitchFamily="2" charset="2"/>
              </a:rPr>
              <a:t> May slow rate of bleeding</a:t>
            </a:r>
          </a:p>
          <a:p>
            <a:r>
              <a:rPr lang="en-TH" dirty="0">
                <a:sym typeface="Wingdings" pitchFamily="2" charset="2"/>
              </a:rPr>
              <a:t>	- Reduce hydrostatic pressure  Prevent dislodgement of formed hemostasis clot</a:t>
            </a:r>
          </a:p>
          <a:p>
            <a:r>
              <a:rPr lang="en-TH" dirty="0">
                <a:sym typeface="Wingdings" pitchFamily="2" charset="2"/>
              </a:rPr>
              <a:t>	- Limiting volume resuscitate	 Prevent dilutional coagulopathy amd hypothermia</a:t>
            </a:r>
          </a:p>
          <a:p>
            <a:endParaRPr lang="en-TH" dirty="0">
              <a:sym typeface="Wingdings" pitchFamily="2" charset="2"/>
            </a:endParaRPr>
          </a:p>
          <a:p>
            <a:r>
              <a:rPr lang="en-TH" dirty="0">
                <a:sym typeface="Wingdings" pitchFamily="2" charset="2"/>
              </a:rPr>
              <a:t>*In </a:t>
            </a:r>
            <a:r>
              <a:rPr lang="en-TH" b="1" dirty="0">
                <a:sym typeface="Wingdings" pitchFamily="2" charset="2"/>
              </a:rPr>
              <a:t>TBI</a:t>
            </a:r>
            <a:r>
              <a:rPr lang="en-TH" dirty="0">
                <a:sym typeface="Wingdings" pitchFamily="2" charset="2"/>
              </a:rPr>
              <a:t> keep SBP 100-110 mmHg or MAP at least 80 mmHg</a:t>
            </a:r>
            <a:endParaRPr lang="en-TH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B41C7EF-450B-2EC7-205E-4F2B420E8287}"/>
              </a:ext>
            </a:extLst>
          </p:cNvPr>
          <p:cNvSpPr/>
          <p:nvPr/>
        </p:nvSpPr>
        <p:spPr>
          <a:xfrm>
            <a:off x="3946524" y="2445063"/>
            <a:ext cx="1438275" cy="262062"/>
          </a:xfrm>
          <a:prstGeom prst="rect">
            <a:avLst/>
          </a:prstGeom>
          <a:solidFill>
            <a:srgbClr val="FF535E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056A14C-97C5-EA2F-8150-D1CE0C90F7B7}"/>
              </a:ext>
            </a:extLst>
          </p:cNvPr>
          <p:cNvSpPr/>
          <p:nvPr/>
        </p:nvSpPr>
        <p:spPr>
          <a:xfrm>
            <a:off x="4038600" y="3553812"/>
            <a:ext cx="2032000" cy="236871"/>
          </a:xfrm>
          <a:prstGeom prst="rect">
            <a:avLst/>
          </a:prstGeom>
          <a:solidFill>
            <a:srgbClr val="FF535E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D8A3DB6-1CF4-B631-288D-C90D433D8153}"/>
              </a:ext>
            </a:extLst>
          </p:cNvPr>
          <p:cNvSpPr/>
          <p:nvPr/>
        </p:nvSpPr>
        <p:spPr>
          <a:xfrm>
            <a:off x="2336800" y="3956250"/>
            <a:ext cx="2197100" cy="264045"/>
          </a:xfrm>
          <a:prstGeom prst="rect">
            <a:avLst/>
          </a:prstGeom>
          <a:solidFill>
            <a:srgbClr val="FF535E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B8E0575-988A-D276-5CA1-CD9EBC6810B5}"/>
              </a:ext>
            </a:extLst>
          </p:cNvPr>
          <p:cNvCxnSpPr>
            <a:cxnSpLocks/>
          </p:cNvCxnSpPr>
          <p:nvPr/>
        </p:nvCxnSpPr>
        <p:spPr>
          <a:xfrm>
            <a:off x="9271804" y="2952482"/>
            <a:ext cx="64689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97496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DC82C-D49C-C6AF-9B31-9D1A45496A37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75000"/>
            </a:schemeClr>
          </a:solidFill>
        </p:spPr>
        <p:txBody>
          <a:bodyPr/>
          <a:lstStyle/>
          <a:p>
            <a:r>
              <a:rPr lang="en-TH" sz="4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Hemorrhagic shock – Q4</a:t>
            </a:r>
            <a:br>
              <a:rPr lang="en-TH" sz="4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</a:br>
            <a:r>
              <a:rPr lang="en-TH" sz="28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highlight>
                  <a:srgbClr val="FF535E"/>
                </a:highlight>
              </a:rPr>
              <a:t>P</a:t>
            </a:r>
            <a:r>
              <a:rPr lang="en-TH" sz="2800" dirty="0">
                <a:solidFill>
                  <a:schemeClr val="bg1"/>
                </a:solidFill>
                <a:highlight>
                  <a:srgbClr val="FF535E"/>
                </a:highlight>
              </a:rPr>
              <a:t>enetrating trauma</a:t>
            </a:r>
            <a:endParaRPr lang="en-TH" b="1" dirty="0">
              <a:solidFill>
                <a:schemeClr val="bg1">
                  <a:lumMod val="95000"/>
                </a:schemeClr>
              </a:solidFill>
              <a:highlight>
                <a:srgbClr val="FF535E"/>
              </a:highligh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45C5F5-8858-76B7-162B-626D0879A48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4160" b="70368"/>
          <a:stretch/>
        </p:blipFill>
        <p:spPr>
          <a:xfrm>
            <a:off x="6306670" y="1077285"/>
            <a:ext cx="5047129" cy="61340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6DAEC0B-CAFA-05B6-CE40-D62E826869D4}"/>
              </a:ext>
            </a:extLst>
          </p:cNvPr>
          <p:cNvSpPr/>
          <p:nvPr/>
        </p:nvSpPr>
        <p:spPr>
          <a:xfrm>
            <a:off x="8044635" y="1169836"/>
            <a:ext cx="616765" cy="159777"/>
          </a:xfrm>
          <a:prstGeom prst="rect">
            <a:avLst/>
          </a:prstGeom>
          <a:solidFill>
            <a:srgbClr val="FF535E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82631BA-0E65-6FFF-CDBC-F852028D25B9}"/>
              </a:ext>
            </a:extLst>
          </p:cNvPr>
          <p:cNvSpPr/>
          <p:nvPr/>
        </p:nvSpPr>
        <p:spPr>
          <a:xfrm>
            <a:off x="8812875" y="1163936"/>
            <a:ext cx="398441" cy="159776"/>
          </a:xfrm>
          <a:prstGeom prst="rect">
            <a:avLst/>
          </a:prstGeom>
          <a:solidFill>
            <a:srgbClr val="FF535E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B41C7EF-450B-2EC7-205E-4F2B420E8287}"/>
              </a:ext>
            </a:extLst>
          </p:cNvPr>
          <p:cNvSpPr/>
          <p:nvPr/>
        </p:nvSpPr>
        <p:spPr>
          <a:xfrm>
            <a:off x="8986987" y="1490934"/>
            <a:ext cx="1236258" cy="159776"/>
          </a:xfrm>
          <a:prstGeom prst="rect">
            <a:avLst/>
          </a:prstGeom>
          <a:solidFill>
            <a:srgbClr val="FF535E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FA2856-3CDE-33A4-382B-D168CE769697}"/>
              </a:ext>
            </a:extLst>
          </p:cNvPr>
          <p:cNvSpPr txBox="1"/>
          <p:nvPr/>
        </p:nvSpPr>
        <p:spPr>
          <a:xfrm>
            <a:off x="278654" y="1836572"/>
            <a:ext cx="11689228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Summary of evidence</a:t>
            </a:r>
            <a:br>
              <a:rPr lang="en-US" sz="2000" b="1" dirty="0"/>
            </a:br>
            <a:r>
              <a:rPr lang="en-US" sz="2000" b="1" dirty="0"/>
              <a:t>- </a:t>
            </a:r>
            <a:r>
              <a:rPr lang="en-US" sz="1800" u="sng" dirty="0" err="1"/>
              <a:t>Natthida</a:t>
            </a:r>
            <a:r>
              <a:rPr lang="en-US" sz="1800" u="sng" dirty="0"/>
              <a:t> O et al, siriraj</a:t>
            </a:r>
            <a:r>
              <a:rPr lang="en-US" sz="1800" u="sng" baseline="30000" dirty="0"/>
              <a:t>12</a:t>
            </a:r>
            <a:r>
              <a:rPr lang="en-US" b="1" dirty="0"/>
              <a:t>:  </a:t>
            </a:r>
            <a:r>
              <a:rPr lang="en-US" dirty="0"/>
              <a:t>2114 studies, 30 were selected for this meta-analysis</a:t>
            </a:r>
            <a:endParaRPr lang="en-US" b="1" dirty="0"/>
          </a:p>
          <a:p>
            <a:r>
              <a:rPr lang="en-US" b="1" dirty="0"/>
              <a:t>	</a:t>
            </a:r>
            <a:r>
              <a:rPr lang="en-US" dirty="0"/>
              <a:t>-</a:t>
            </a:r>
            <a:r>
              <a:rPr lang="en-US" b="1" dirty="0"/>
              <a:t>  Significant decrease in mortality</a:t>
            </a:r>
            <a:r>
              <a:rPr lang="en-US" dirty="0"/>
              <a:t> was observed in the </a:t>
            </a:r>
            <a:r>
              <a:rPr lang="en-US" u="sng" dirty="0"/>
              <a:t>hypotensive resuscitation group </a:t>
            </a:r>
          </a:p>
          <a:p>
            <a:r>
              <a:rPr lang="en-US" dirty="0"/>
              <a:t>		</a:t>
            </a:r>
            <a:r>
              <a:rPr lang="en-US" b="1" dirty="0"/>
              <a:t>risk ratio [RR]</a:t>
            </a:r>
            <a:r>
              <a:rPr lang="en-US" dirty="0"/>
              <a:t>: 0.50; 95% confidence interval [CI]: 0.40–0.61</a:t>
            </a:r>
            <a:r>
              <a:rPr lang="en-US" b="1" dirty="0"/>
              <a:t>	</a:t>
            </a:r>
            <a:endParaRPr lang="en-US" b="1" dirty="0">
              <a:solidFill>
                <a:srgbClr val="FFFFFF"/>
              </a:solidFill>
              <a:highlight>
                <a:srgbClr val="4472C4"/>
              </a:highlight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EC37567-1C06-4E97-B828-24036C7D839D}"/>
              </a:ext>
            </a:extLst>
          </p:cNvPr>
          <p:cNvSpPr txBox="1"/>
          <p:nvPr/>
        </p:nvSpPr>
        <p:spPr>
          <a:xfrm>
            <a:off x="246529" y="6354884"/>
            <a:ext cx="62484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TH" sz="1000" baseline="30000" dirty="0"/>
              <a:t>12</a:t>
            </a:r>
            <a:r>
              <a:rPr lang="en-TH" sz="1000" dirty="0"/>
              <a:t>Owattanapanich N, Chittawatanarat K, Benyakorn T, Sirikun J (2018) Risks and benefits of hypotensive resuscitation in patients with traumatic hemorrhagic shock: a meta-analysis. Scand J Trauma Resusc Emerg Med 26:107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3685F42-6E3A-A893-B761-1DB665C282C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86360"/>
          <a:stretch/>
        </p:blipFill>
        <p:spPr>
          <a:xfrm>
            <a:off x="2035990" y="3104551"/>
            <a:ext cx="7861673" cy="68406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FAB1121-48C5-6686-8D88-C2133085EFA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8753" b="37"/>
          <a:stretch/>
        </p:blipFill>
        <p:spPr>
          <a:xfrm>
            <a:off x="2035990" y="3786495"/>
            <a:ext cx="7861673" cy="2568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993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DC82C-D49C-C6AF-9B31-9D1A45496A37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75000"/>
            </a:schemeClr>
          </a:solidFill>
        </p:spPr>
        <p:txBody>
          <a:bodyPr/>
          <a:lstStyle/>
          <a:p>
            <a:r>
              <a:rPr lang="en-TH" sz="4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Hemorrhagic shock – Q5</a:t>
            </a:r>
            <a:br>
              <a:rPr lang="en-TH" sz="4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</a:br>
            <a:r>
              <a:rPr lang="en-TH" sz="28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highlight>
                  <a:srgbClr val="FF535E"/>
                </a:highlight>
              </a:rPr>
              <a:t>Blunt trauma</a:t>
            </a:r>
            <a:endParaRPr lang="en-TH" b="1" dirty="0">
              <a:solidFill>
                <a:schemeClr val="bg1">
                  <a:lumMod val="95000"/>
                </a:schemeClr>
              </a:solidFill>
              <a:highlight>
                <a:srgbClr val="FF535E"/>
              </a:highligh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7DE97D-2D93-757F-5BE5-AB9ECB52C5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993484"/>
            <a:ext cx="10515600" cy="234147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6DAEC0B-CAFA-05B6-CE40-D62E826869D4}"/>
              </a:ext>
            </a:extLst>
          </p:cNvPr>
          <p:cNvSpPr/>
          <p:nvPr/>
        </p:nvSpPr>
        <p:spPr>
          <a:xfrm>
            <a:off x="2863850" y="2006185"/>
            <a:ext cx="717550" cy="203616"/>
          </a:xfrm>
          <a:prstGeom prst="rect">
            <a:avLst/>
          </a:prstGeom>
          <a:solidFill>
            <a:srgbClr val="FF535E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82631BA-0E65-6FFF-CDBC-F852028D25B9}"/>
              </a:ext>
            </a:extLst>
          </p:cNvPr>
          <p:cNvSpPr/>
          <p:nvPr/>
        </p:nvSpPr>
        <p:spPr>
          <a:xfrm>
            <a:off x="3740150" y="2002362"/>
            <a:ext cx="463550" cy="203616"/>
          </a:xfrm>
          <a:prstGeom prst="rect">
            <a:avLst/>
          </a:prstGeom>
          <a:solidFill>
            <a:srgbClr val="FF535E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B773DA-CF92-65E7-547E-431B9053F659}"/>
              </a:ext>
            </a:extLst>
          </p:cNvPr>
          <p:cNvSpPr/>
          <p:nvPr/>
        </p:nvSpPr>
        <p:spPr>
          <a:xfrm>
            <a:off x="2324100" y="2888505"/>
            <a:ext cx="2870200" cy="203616"/>
          </a:xfrm>
          <a:prstGeom prst="rect">
            <a:avLst/>
          </a:prstGeom>
          <a:solidFill>
            <a:srgbClr val="92D05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B41C7EF-450B-2EC7-205E-4F2B420E8287}"/>
              </a:ext>
            </a:extLst>
          </p:cNvPr>
          <p:cNvSpPr/>
          <p:nvPr/>
        </p:nvSpPr>
        <p:spPr>
          <a:xfrm>
            <a:off x="3946525" y="2387484"/>
            <a:ext cx="981076" cy="213582"/>
          </a:xfrm>
          <a:prstGeom prst="rect">
            <a:avLst/>
          </a:prstGeom>
          <a:solidFill>
            <a:srgbClr val="FF535E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056A14C-97C5-EA2F-8150-D1CE0C90F7B7}"/>
              </a:ext>
            </a:extLst>
          </p:cNvPr>
          <p:cNvSpPr/>
          <p:nvPr/>
        </p:nvSpPr>
        <p:spPr>
          <a:xfrm>
            <a:off x="2324100" y="3926917"/>
            <a:ext cx="2247900" cy="203616"/>
          </a:xfrm>
          <a:prstGeom prst="rect">
            <a:avLst/>
          </a:prstGeom>
          <a:solidFill>
            <a:srgbClr val="FF535E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D8A3DB6-1CF4-B631-288D-C90D433D8153}"/>
              </a:ext>
            </a:extLst>
          </p:cNvPr>
          <p:cNvSpPr/>
          <p:nvPr/>
        </p:nvSpPr>
        <p:spPr>
          <a:xfrm>
            <a:off x="4038599" y="3510603"/>
            <a:ext cx="2000251" cy="203617"/>
          </a:xfrm>
          <a:prstGeom prst="rect">
            <a:avLst/>
          </a:prstGeom>
          <a:solidFill>
            <a:srgbClr val="FF535E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C691BF6-2499-7B8F-3CF8-484EFEF6B405}"/>
              </a:ext>
            </a:extLst>
          </p:cNvPr>
          <p:cNvSpPr/>
          <p:nvPr/>
        </p:nvSpPr>
        <p:spPr>
          <a:xfrm>
            <a:off x="6038850" y="2684889"/>
            <a:ext cx="527050" cy="203616"/>
          </a:xfrm>
          <a:prstGeom prst="rect">
            <a:avLst/>
          </a:prstGeom>
          <a:solidFill>
            <a:srgbClr val="92D05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2567DCF-8F56-2D7B-0D87-056FE95D01AA}"/>
              </a:ext>
            </a:extLst>
          </p:cNvPr>
          <p:cNvCxnSpPr>
            <a:cxnSpLocks/>
          </p:cNvCxnSpPr>
          <p:nvPr/>
        </p:nvCxnSpPr>
        <p:spPr>
          <a:xfrm>
            <a:off x="9271804" y="2888505"/>
            <a:ext cx="29129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739C13E-D7B5-731B-69B2-36570EB177D6}"/>
              </a:ext>
            </a:extLst>
          </p:cNvPr>
          <p:cNvSpPr txBox="1"/>
          <p:nvPr/>
        </p:nvSpPr>
        <p:spPr>
          <a:xfrm>
            <a:off x="838200" y="4560914"/>
            <a:ext cx="1051560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H" sz="2000" b="1" dirty="0"/>
              <a:t>- Permissive hypotension (SBP 80-90 mmHg, MAP 50-60 mmHg):</a:t>
            </a:r>
            <a:r>
              <a:rPr lang="en-TH" dirty="0"/>
              <a:t> </a:t>
            </a:r>
          </a:p>
          <a:p>
            <a:r>
              <a:rPr lang="en-TH" dirty="0"/>
              <a:t>	- Lower BP 		</a:t>
            </a:r>
            <a:r>
              <a:rPr lang="en-TH" dirty="0">
                <a:sym typeface="Wingdings" pitchFamily="2" charset="2"/>
              </a:rPr>
              <a:t> May slow rate of bleeding</a:t>
            </a:r>
          </a:p>
          <a:p>
            <a:r>
              <a:rPr lang="en-TH" dirty="0">
                <a:sym typeface="Wingdings" pitchFamily="2" charset="2"/>
              </a:rPr>
              <a:t>	- Reduce hydrostatic pressure  Prevent dislodgement of formed hemostasis clot</a:t>
            </a:r>
          </a:p>
          <a:p>
            <a:r>
              <a:rPr lang="en-TH" dirty="0">
                <a:sym typeface="Wingdings" pitchFamily="2" charset="2"/>
              </a:rPr>
              <a:t>	- Limiting volume resuscitate	 Prevent dilutional coagulopathy amd hypothermia</a:t>
            </a:r>
          </a:p>
          <a:p>
            <a:endParaRPr lang="en-TH" dirty="0">
              <a:sym typeface="Wingdings" pitchFamily="2" charset="2"/>
            </a:endParaRPr>
          </a:p>
          <a:p>
            <a:r>
              <a:rPr lang="en-TH" dirty="0">
                <a:sym typeface="Wingdings" pitchFamily="2" charset="2"/>
              </a:rPr>
              <a:t>*In </a:t>
            </a:r>
            <a:r>
              <a:rPr lang="en-TH" b="1" dirty="0">
                <a:sym typeface="Wingdings" pitchFamily="2" charset="2"/>
              </a:rPr>
              <a:t>TBI</a:t>
            </a:r>
            <a:r>
              <a:rPr lang="en-TH" dirty="0">
                <a:sym typeface="Wingdings" pitchFamily="2" charset="2"/>
              </a:rPr>
              <a:t> keep SBP 100-110 mmHg or MAP at least 80 mmHg</a:t>
            </a:r>
            <a:endParaRPr lang="en-TH" dirty="0"/>
          </a:p>
        </p:txBody>
      </p:sp>
    </p:spTree>
    <p:extLst>
      <p:ext uri="{BB962C8B-B14F-4D97-AF65-F5344CB8AC3E}">
        <p14:creationId xmlns:p14="http://schemas.microsoft.com/office/powerpoint/2010/main" val="3069244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9FA2856-3CDE-33A4-382B-D168CE769697}"/>
              </a:ext>
            </a:extLst>
          </p:cNvPr>
          <p:cNvSpPr txBox="1"/>
          <p:nvPr/>
        </p:nvSpPr>
        <p:spPr>
          <a:xfrm>
            <a:off x="278654" y="1836572"/>
            <a:ext cx="11689228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Summary of evidence</a:t>
            </a:r>
            <a:br>
              <a:rPr lang="en-US" sz="2000" b="1" dirty="0"/>
            </a:br>
            <a:r>
              <a:rPr lang="en-US" sz="2000" b="1" dirty="0"/>
              <a:t>- </a:t>
            </a:r>
            <a:r>
              <a:rPr lang="en-TH" sz="1800" u="sng" dirty="0"/>
              <a:t>Rossaint R</a:t>
            </a:r>
            <a:r>
              <a:rPr lang="en-US" sz="1800" u="sng" dirty="0"/>
              <a:t> et al</a:t>
            </a:r>
            <a:r>
              <a:rPr lang="en-US" sz="1800" u="sng" baseline="30000" dirty="0"/>
              <a:t>13</a:t>
            </a:r>
            <a:r>
              <a:rPr lang="en-US" b="1" dirty="0"/>
              <a:t>:  </a:t>
            </a:r>
          </a:p>
          <a:p>
            <a:r>
              <a:rPr lang="en-US" b="1" dirty="0"/>
              <a:t>	The European guideline on management of major bleeding and coagulopathy following trauma: sixth edition</a:t>
            </a:r>
            <a:endParaRPr lang="en-US" b="1" dirty="0">
              <a:solidFill>
                <a:srgbClr val="FFFFFF"/>
              </a:solidFill>
              <a:highlight>
                <a:srgbClr val="4472C4"/>
              </a:highlight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EC37567-1C06-4E97-B828-24036C7D839D}"/>
              </a:ext>
            </a:extLst>
          </p:cNvPr>
          <p:cNvSpPr txBox="1"/>
          <p:nvPr/>
        </p:nvSpPr>
        <p:spPr>
          <a:xfrm>
            <a:off x="246529" y="6354884"/>
            <a:ext cx="62484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TH" sz="1000" baseline="30000" dirty="0"/>
              <a:t>13</a:t>
            </a:r>
            <a:r>
              <a:rPr lang="en-TH" sz="1000" dirty="0"/>
              <a:t>Rossaint R, Afshari A, Bouillon B et al (2023) The European guideline on management of major bleeding and coagulopathy following trauma: sixth edition. Crit Care Lond Engl 27:80.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B9B901A-FA97-DA5B-0E87-67B3A57709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0460" y="2967341"/>
            <a:ext cx="5519774" cy="3073371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81E4A7EC-2E7A-30E5-FECF-0E487A798B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solidFill>
            <a:schemeClr val="accent1">
              <a:lumMod val="75000"/>
            </a:schemeClr>
          </a:solidFill>
        </p:spPr>
        <p:txBody>
          <a:bodyPr/>
          <a:lstStyle/>
          <a:p>
            <a:r>
              <a:rPr lang="en-TH" sz="4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Hemorrhagic shock – Q4-5</a:t>
            </a:r>
            <a:br>
              <a:rPr lang="en-TH" sz="4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</a:br>
            <a:r>
              <a:rPr lang="en-TH" sz="28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highlight>
                  <a:srgbClr val="FF535E"/>
                </a:highlight>
              </a:rPr>
              <a:t>P</a:t>
            </a:r>
            <a:r>
              <a:rPr lang="en-TH" sz="2800" dirty="0">
                <a:solidFill>
                  <a:schemeClr val="bg1"/>
                </a:solidFill>
                <a:highlight>
                  <a:srgbClr val="FF535E"/>
                </a:highlight>
              </a:rPr>
              <a:t>enetrating and </a:t>
            </a:r>
            <a:r>
              <a:rPr lang="en-TH" sz="28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highlight>
                  <a:srgbClr val="FF535E"/>
                </a:highlight>
              </a:rPr>
              <a:t>Blunt trauma with TBI</a:t>
            </a:r>
            <a:endParaRPr lang="en-TH" dirty="0">
              <a:solidFill>
                <a:schemeClr val="bg1">
                  <a:lumMod val="95000"/>
                </a:schemeClr>
              </a:solidFill>
              <a:highlight>
                <a:srgbClr val="FF535E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9551724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DC82C-D49C-C6AF-9B31-9D1A45496A37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75000"/>
            </a:schemeClr>
          </a:solidFill>
        </p:spPr>
        <p:txBody>
          <a:bodyPr/>
          <a:lstStyle/>
          <a:p>
            <a:r>
              <a:rPr lang="en-TH" sz="4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Hemorrhagic shock – Q4-5</a:t>
            </a:r>
            <a:br>
              <a:rPr lang="en-TH" sz="4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</a:br>
            <a:r>
              <a:rPr lang="en-TH" sz="28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highlight>
                  <a:srgbClr val="FF535E"/>
                </a:highlight>
              </a:rPr>
              <a:t>P</a:t>
            </a:r>
            <a:r>
              <a:rPr lang="en-TH" sz="2800" dirty="0">
                <a:solidFill>
                  <a:schemeClr val="bg1"/>
                </a:solidFill>
                <a:highlight>
                  <a:srgbClr val="FF535E"/>
                </a:highlight>
              </a:rPr>
              <a:t>enetrating and </a:t>
            </a:r>
            <a:r>
              <a:rPr lang="en-TH" sz="28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highlight>
                  <a:srgbClr val="FF535E"/>
                </a:highlight>
              </a:rPr>
              <a:t>Blunt trauma with TBI</a:t>
            </a:r>
            <a:endParaRPr lang="en-TH" dirty="0">
              <a:solidFill>
                <a:schemeClr val="bg1">
                  <a:lumMod val="95000"/>
                </a:schemeClr>
              </a:solidFill>
              <a:highlight>
                <a:srgbClr val="FF535E"/>
              </a:highligh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276D9F-8254-56D3-43CE-72D809894D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8385" y="1690688"/>
            <a:ext cx="6595229" cy="455621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6F9519E-B30C-600A-6CB8-6F57AD962BB0}"/>
              </a:ext>
            </a:extLst>
          </p:cNvPr>
          <p:cNvSpPr txBox="1"/>
          <p:nvPr/>
        </p:nvSpPr>
        <p:spPr>
          <a:xfrm>
            <a:off x="246529" y="6354884"/>
            <a:ext cx="486335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aseline="30000" dirty="0"/>
              <a:t>14</a:t>
            </a:r>
            <a:r>
              <a:rPr lang="en-US" sz="1000" dirty="0"/>
              <a:t>American College of Surgeons Committee on Trauma. Advanced Trauma Life Support (ATLS) Student Course Manual. 11th ed. Chicago: American College of Surgeons; 2025.</a:t>
            </a:r>
            <a:endParaRPr lang="en-TH" sz="1000" dirty="0"/>
          </a:p>
        </p:txBody>
      </p:sp>
    </p:spTree>
    <p:extLst>
      <p:ext uri="{BB962C8B-B14F-4D97-AF65-F5344CB8AC3E}">
        <p14:creationId xmlns:p14="http://schemas.microsoft.com/office/powerpoint/2010/main" val="27686621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DC82C-D49C-C6AF-9B31-9D1A45496A37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75000"/>
            </a:schemeClr>
          </a:solidFill>
        </p:spPr>
        <p:txBody>
          <a:bodyPr/>
          <a:lstStyle/>
          <a:p>
            <a:r>
              <a:rPr lang="en-US" b="1" dirty="0">
                <a:solidFill>
                  <a:schemeClr val="bg1">
                    <a:lumMod val="95000"/>
                  </a:schemeClr>
                </a:solidFill>
              </a:rPr>
              <a:t>The Four (or Six) D’s</a:t>
            </a:r>
            <a:endParaRPr lang="en-TH" b="1" dirty="0">
              <a:solidFill>
                <a:schemeClr val="bg1">
                  <a:lumMod val="9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0BA3E69-EB0B-3E38-DBB3-8AB359DA7ED0}"/>
                  </a:ext>
                </a:extLst>
              </p:cNvPr>
              <p:cNvSpPr txBox="1"/>
              <p:nvPr/>
            </p:nvSpPr>
            <p:spPr>
              <a:xfrm>
                <a:off x="483001" y="2090172"/>
                <a:ext cx="11225998" cy="28136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b="1" dirty="0"/>
                  <a:t>Cardiac output </a:t>
                </a:r>
                <a:r>
                  <a:rPr lang="en-US" sz="2800" dirty="0"/>
                  <a:t>is</a:t>
                </a:r>
              </a:p>
              <a:p>
                <a:pPr algn="ctr"/>
                <a:r>
                  <a:rPr lang="en-US" sz="2800" u="sng" dirty="0"/>
                  <a:t>amount of blood</a:t>
                </a:r>
                <a:r>
                  <a:rPr lang="en-US" sz="2800" dirty="0"/>
                  <a:t> the </a:t>
                </a:r>
                <a:r>
                  <a:rPr lang="en-US" sz="2800" u="sng" dirty="0"/>
                  <a:t>heart pumps</a:t>
                </a:r>
                <a:r>
                  <a:rPr lang="en-US" sz="2800" dirty="0"/>
                  <a:t> </a:t>
                </a:r>
                <a:r>
                  <a:rPr lang="en-US" sz="2800" b="1" dirty="0"/>
                  <a:t>into the body</a:t>
                </a:r>
                <a:r>
                  <a:rPr lang="en-US" sz="2800" dirty="0"/>
                  <a:t> </a:t>
                </a:r>
                <a:r>
                  <a:rPr lang="en-US" sz="2800" u="sng" dirty="0"/>
                  <a:t>each minute</a:t>
                </a:r>
              </a:p>
              <a:p>
                <a:pPr algn="ctr"/>
                <a:endParaRPr lang="en-US" sz="2000" b="1" i="1" u="sng" dirty="0">
                  <a:latin typeface="Cambria Math" panose="02040503050406030204" pitchFamily="18" charset="0"/>
                </a:endParaRPr>
              </a:p>
              <a:p>
                <a:endParaRPr lang="en-US" sz="2000" b="1" i="1" dirty="0">
                  <a:latin typeface="Cambria Math" panose="02040503050406030204" pitchFamily="18" charset="0"/>
                </a:endParaRPr>
              </a:p>
              <a:p>
                <a:r>
                  <a:rPr lang="en-US" sz="2400" dirty="0"/>
                  <a:t>1</a:t>
                </a:r>
                <a:r>
                  <a:rPr lang="en-US" sz="2400" b="1" dirty="0"/>
                  <a:t>	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𝑪𝑶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 =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𝑯𝑹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𝑺𝑽</m:t>
                    </m:r>
                  </m:oMath>
                </a14:m>
                <a:endParaRPr lang="en-US" sz="2400" b="1" i="1" dirty="0">
                  <a:latin typeface="Cambria Math" panose="02040503050406030204" pitchFamily="18" charset="0"/>
                </a:endParaRPr>
              </a:p>
              <a:p>
                <a:r>
                  <a:rPr lang="en-US" sz="2400" dirty="0"/>
                  <a:t>2</a:t>
                </a:r>
                <a:r>
                  <a:rPr lang="en-US" sz="2400" b="1" dirty="0"/>
                  <a:t>	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𝑪𝑶</m:t>
                    </m:r>
                    <m:r>
                      <a:rPr lang="en-US" sz="2400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𝑯𝑹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𝑬𝑫𝑽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𝑬𝑺𝑽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b="1" dirty="0"/>
                  <a:t>  	  ,   </a:t>
                </a:r>
                <a14:m>
                  <m:oMath xmlns:m="http://schemas.openxmlformats.org/officeDocument/2006/math">
                    <m:r>
                      <a:rPr lang="en-US" sz="2000" b="1" i="0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𝑳𝑽𝑬𝑭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𝑬𝑫𝑽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𝑬𝑺𝑽</m:t>
                        </m:r>
                      </m:num>
                      <m:den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𝑬𝑫𝑽</m:t>
                        </m:r>
                      </m:den>
                    </m:f>
                  </m:oMath>
                </a14:m>
                <a:r>
                  <a:rPr lang="en-US" sz="2000" b="1" i="1" dirty="0"/>
                  <a:t> </a:t>
                </a:r>
                <a:r>
                  <a:rPr lang="en-US" sz="2000" b="1" i="1" dirty="0">
                    <a:sym typeface="Wingdings" pitchFamily="2" charset="2"/>
                  </a:rPr>
                  <a:t>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𝑳𝑽𝑬𝑭</m:t>
                    </m:r>
                    <m:r>
                      <a:rPr lang="en-US" sz="2000" b="1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 </m:t>
                    </m:r>
                    <m:r>
                      <a:rPr lang="en-US" sz="2000" b="1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𝒙</m:t>
                    </m:r>
                    <m:r>
                      <a:rPr lang="en-US" sz="2000" b="1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 </m:t>
                    </m:r>
                    <m:r>
                      <a:rPr lang="en-US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Wingdings" pitchFamily="2" charset="2"/>
                      </a:rPr>
                      <m:t>𝑬𝑫𝑽</m:t>
                    </m:r>
                    <m:r>
                      <a:rPr lang="en-US" sz="2000" b="1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=</m:t>
                    </m:r>
                    <m:f>
                      <m:fPr>
                        <m:ctrlPr>
                          <a:rPr lang="en-US" sz="20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𝑬𝑫𝑽</m:t>
                        </m:r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𝑬𝑺𝑽</m:t>
                        </m:r>
                      </m:num>
                      <m:den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𝑬𝑫𝑽</m:t>
                        </m:r>
                      </m:den>
                    </m:f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𝑬𝑫𝑽</m:t>
                    </m:r>
                  </m:oMath>
                </a14:m>
                <a:endParaRPr lang="en-US" sz="2000" b="1" i="1" dirty="0"/>
              </a:p>
              <a:p>
                <a:r>
                  <a:rPr lang="en-US" sz="2400" dirty="0"/>
                  <a:t>3          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𝑪𝑶</m:t>
                    </m:r>
                    <m:r>
                      <a:rPr lang="en-US" sz="2400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𝑯𝑹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𝑳𝑽𝑬𝑭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𝑬𝑫𝑽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0BA3E69-EB0B-3E38-DBB3-8AB359DA7E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001" y="2090172"/>
                <a:ext cx="11225998" cy="2813655"/>
              </a:xfrm>
              <a:prstGeom prst="rect">
                <a:avLst/>
              </a:prstGeom>
              <a:blipFill>
                <a:blip r:embed="rId3"/>
                <a:stretch>
                  <a:fillRect l="-1354" t="-2703" b="-4505"/>
                </a:stretch>
              </a:blipFill>
            </p:spPr>
            <p:txBody>
              <a:bodyPr/>
              <a:lstStyle/>
              <a:p>
                <a:r>
                  <a:rPr lang="en-T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313345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DC82C-D49C-C6AF-9B31-9D1A45496A37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75000"/>
            </a:schemeClr>
          </a:solidFill>
        </p:spPr>
        <p:txBody>
          <a:bodyPr/>
          <a:lstStyle/>
          <a:p>
            <a:r>
              <a:rPr lang="en-TH" sz="4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Hemorrhagic shock – Q6</a:t>
            </a:r>
            <a:br>
              <a:rPr lang="en-TH" sz="4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</a:br>
            <a:r>
              <a:rPr lang="en-TH" sz="28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highlight>
                  <a:srgbClr val="FF535E"/>
                </a:highlight>
              </a:rPr>
              <a:t>Non trauma</a:t>
            </a:r>
            <a:endParaRPr lang="en-TH" b="1" dirty="0">
              <a:solidFill>
                <a:schemeClr val="bg1">
                  <a:lumMod val="95000"/>
                </a:schemeClr>
              </a:solidFill>
              <a:highlight>
                <a:srgbClr val="FF535E"/>
              </a:highlight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B4CBD7-B155-BBCE-B17F-BDE56AA151C3}"/>
              </a:ext>
            </a:extLst>
          </p:cNvPr>
          <p:cNvSpPr txBox="1"/>
          <p:nvPr/>
        </p:nvSpPr>
        <p:spPr>
          <a:xfrm>
            <a:off x="951694" y="4704645"/>
            <a:ext cx="859921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dirty="0"/>
              <a:t>- </a:t>
            </a:r>
            <a:r>
              <a:rPr lang="en-TH" b="1" dirty="0"/>
              <a:t>Use of vasopressors is controversial</a:t>
            </a:r>
            <a:endParaRPr lang="en-TH" dirty="0"/>
          </a:p>
          <a:p>
            <a:r>
              <a:rPr lang="en-TH" dirty="0"/>
              <a:t>- </a:t>
            </a:r>
            <a:r>
              <a:rPr lang="en-US" u="sng" dirty="0"/>
              <a:t>E</a:t>
            </a:r>
            <a:r>
              <a:rPr lang="en-TH" u="sng" dirty="0"/>
              <a:t>arly administration vasopressors in high doses</a:t>
            </a:r>
            <a:r>
              <a:rPr lang="en-TH" dirty="0"/>
              <a:t> </a:t>
            </a:r>
            <a:r>
              <a:rPr lang="en-TH" dirty="0">
                <a:sym typeface="Wingdings" pitchFamily="2" charset="2"/>
              </a:rPr>
              <a:t> </a:t>
            </a:r>
            <a:r>
              <a:rPr lang="en-TH" dirty="0">
                <a:solidFill>
                  <a:srgbClr val="FFFFFF"/>
                </a:solidFill>
                <a:highlight>
                  <a:srgbClr val="FF535E"/>
                </a:highlight>
                <a:sym typeface="Wingdings" pitchFamily="2" charset="2"/>
              </a:rPr>
              <a:t>Increase mortality</a:t>
            </a:r>
          </a:p>
          <a:p>
            <a:endParaRPr lang="en-TH" dirty="0">
              <a:solidFill>
                <a:srgbClr val="FFFFFF"/>
              </a:solidFill>
              <a:highlight>
                <a:srgbClr val="FF535E"/>
              </a:highlight>
              <a:sym typeface="Wingdings" pitchFamily="2" charset="2"/>
            </a:endParaRPr>
          </a:p>
          <a:p>
            <a:r>
              <a:rPr lang="en-TH" dirty="0">
                <a:sym typeface="Wingdings" pitchFamily="2" charset="2"/>
              </a:rPr>
              <a:t>- Should be </a:t>
            </a:r>
            <a:r>
              <a:rPr lang="en-TH" dirty="0">
                <a:solidFill>
                  <a:srgbClr val="FFFFFF"/>
                </a:solidFill>
                <a:highlight>
                  <a:srgbClr val="4472C4"/>
                </a:highlight>
                <a:sym typeface="Wingdings" pitchFamily="2" charset="2"/>
              </a:rPr>
              <a:t>Correct several condition</a:t>
            </a:r>
            <a:r>
              <a:rPr lang="en-TH" dirty="0">
                <a:solidFill>
                  <a:srgbClr val="FFFFFF"/>
                </a:solidFill>
                <a:sym typeface="Wingdings" pitchFamily="2" charset="2"/>
              </a:rPr>
              <a:t> </a:t>
            </a:r>
            <a:r>
              <a:rPr lang="en-TH" dirty="0">
                <a:sym typeface="Wingdings" pitchFamily="2" charset="2"/>
              </a:rPr>
              <a:t>:  metabolic acidosis, hypothermia and coagulopathy</a:t>
            </a:r>
            <a:endParaRPr lang="en-TH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D72C5E-D502-E41F-693A-7A2C3A8023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1991407"/>
            <a:ext cx="10515599" cy="236635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6DAEC0B-CAFA-05B6-CE40-D62E826869D4}"/>
              </a:ext>
            </a:extLst>
          </p:cNvPr>
          <p:cNvSpPr/>
          <p:nvPr/>
        </p:nvSpPr>
        <p:spPr>
          <a:xfrm>
            <a:off x="2841234" y="2024867"/>
            <a:ext cx="717550" cy="203616"/>
          </a:xfrm>
          <a:prstGeom prst="rect">
            <a:avLst/>
          </a:prstGeom>
          <a:solidFill>
            <a:srgbClr val="FF535E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82631BA-0E65-6FFF-CDBC-F852028D25B9}"/>
              </a:ext>
            </a:extLst>
          </p:cNvPr>
          <p:cNvSpPr/>
          <p:nvPr/>
        </p:nvSpPr>
        <p:spPr>
          <a:xfrm>
            <a:off x="3733017" y="2015829"/>
            <a:ext cx="463550" cy="203616"/>
          </a:xfrm>
          <a:prstGeom prst="rect">
            <a:avLst/>
          </a:prstGeom>
          <a:solidFill>
            <a:srgbClr val="FF535E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B773DA-CF92-65E7-547E-431B9053F659}"/>
              </a:ext>
            </a:extLst>
          </p:cNvPr>
          <p:cNvSpPr/>
          <p:nvPr/>
        </p:nvSpPr>
        <p:spPr>
          <a:xfrm>
            <a:off x="6785388" y="2660170"/>
            <a:ext cx="1698212" cy="210030"/>
          </a:xfrm>
          <a:prstGeom prst="rect">
            <a:avLst/>
          </a:prstGeom>
          <a:solidFill>
            <a:srgbClr val="92D05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B41C7EF-450B-2EC7-205E-4F2B420E8287}"/>
              </a:ext>
            </a:extLst>
          </p:cNvPr>
          <p:cNvSpPr/>
          <p:nvPr/>
        </p:nvSpPr>
        <p:spPr>
          <a:xfrm>
            <a:off x="3428607" y="2387973"/>
            <a:ext cx="1006476" cy="203616"/>
          </a:xfrm>
          <a:prstGeom prst="rect">
            <a:avLst/>
          </a:prstGeom>
          <a:solidFill>
            <a:srgbClr val="FF535E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2567DCF-8F56-2D7B-0D87-056FE95D01AA}"/>
              </a:ext>
            </a:extLst>
          </p:cNvPr>
          <p:cNvCxnSpPr>
            <a:cxnSpLocks/>
          </p:cNvCxnSpPr>
          <p:nvPr/>
        </p:nvCxnSpPr>
        <p:spPr>
          <a:xfrm>
            <a:off x="9223788" y="2862165"/>
            <a:ext cx="733012" cy="803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97470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DC82C-D49C-C6AF-9B31-9D1A45496A37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75000"/>
            </a:schemeClr>
          </a:solidFill>
        </p:spPr>
        <p:txBody>
          <a:bodyPr/>
          <a:lstStyle/>
          <a:p>
            <a:r>
              <a:rPr lang="en-TH" sz="4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Hemorrhagic shock – Q6</a:t>
            </a:r>
            <a:br>
              <a:rPr lang="en-TH" sz="4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</a:br>
            <a:r>
              <a:rPr lang="en-TH" sz="28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highlight>
                  <a:srgbClr val="FF535E"/>
                </a:highlight>
              </a:rPr>
              <a:t>Non trauma</a:t>
            </a:r>
            <a:endParaRPr lang="en-TH" b="1" dirty="0">
              <a:solidFill>
                <a:schemeClr val="bg1">
                  <a:lumMod val="95000"/>
                </a:schemeClr>
              </a:solidFill>
              <a:highlight>
                <a:srgbClr val="FF535E"/>
              </a:highlight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B4CBD7-B155-BBCE-B17F-BDE56AA151C3}"/>
              </a:ext>
            </a:extLst>
          </p:cNvPr>
          <p:cNvSpPr txBox="1"/>
          <p:nvPr/>
        </p:nvSpPr>
        <p:spPr>
          <a:xfrm>
            <a:off x="838200" y="1765818"/>
            <a:ext cx="8599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dirty="0">
                <a:sym typeface="Wingdings" pitchFamily="2" charset="2"/>
              </a:rPr>
              <a:t>- Should be </a:t>
            </a:r>
            <a:r>
              <a:rPr lang="en-TH" dirty="0">
                <a:solidFill>
                  <a:srgbClr val="FFFFFF"/>
                </a:solidFill>
                <a:highlight>
                  <a:srgbClr val="4472C4"/>
                </a:highlight>
                <a:sym typeface="Wingdings" pitchFamily="2" charset="2"/>
              </a:rPr>
              <a:t>Correct several condition</a:t>
            </a:r>
            <a:r>
              <a:rPr lang="en-TH" dirty="0">
                <a:solidFill>
                  <a:srgbClr val="FFFFFF"/>
                </a:solidFill>
                <a:sym typeface="Wingdings" pitchFamily="2" charset="2"/>
              </a:rPr>
              <a:t> </a:t>
            </a:r>
            <a:r>
              <a:rPr lang="en-TH" dirty="0">
                <a:sym typeface="Wingdings" pitchFamily="2" charset="2"/>
              </a:rPr>
              <a:t>:  metabolic acidosis, hypothermia and coagulopathy</a:t>
            </a:r>
            <a:endParaRPr lang="en-T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98DE8A-1395-B8E1-ADEB-15051A55A7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151" y="2210280"/>
            <a:ext cx="7949273" cy="448699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0015B46-E901-0083-B28A-149858D205F8}"/>
              </a:ext>
            </a:extLst>
          </p:cNvPr>
          <p:cNvSpPr txBox="1"/>
          <p:nvPr/>
        </p:nvSpPr>
        <p:spPr>
          <a:xfrm>
            <a:off x="8981424" y="2338123"/>
            <a:ext cx="310748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effectLst/>
                <a:latin typeface="inherit"/>
              </a:rPr>
              <a:t>Population</a:t>
            </a:r>
            <a:br>
              <a:rPr lang="en-US" b="0" i="0" dirty="0">
                <a:effectLst/>
                <a:latin typeface="inherit"/>
              </a:rPr>
            </a:br>
            <a:r>
              <a:rPr lang="en-US" b="0" i="0" dirty="0">
                <a:effectLst/>
                <a:latin typeface="inherit"/>
              </a:rPr>
              <a:t>- Septic Shock 55 vs 53%</a:t>
            </a:r>
          </a:p>
          <a:p>
            <a:pPr algn="l"/>
            <a:endParaRPr lang="en-US" b="0" i="0" dirty="0">
              <a:effectLst/>
              <a:latin typeface="inherit"/>
            </a:endParaRPr>
          </a:p>
          <a:p>
            <a:pPr algn="l"/>
            <a:r>
              <a:rPr lang="en-US" b="0" i="0" dirty="0">
                <a:effectLst/>
                <a:latin typeface="inherit"/>
              </a:rPr>
              <a:t>- Hemorrhagic Shock 14 vs 14%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B333BC-C83C-1966-ADBE-7F661702B277}"/>
              </a:ext>
            </a:extLst>
          </p:cNvPr>
          <p:cNvSpPr txBox="1"/>
          <p:nvPr/>
        </p:nvSpPr>
        <p:spPr>
          <a:xfrm>
            <a:off x="9484659" y="5835498"/>
            <a:ext cx="2604247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TH" sz="1000" baseline="30000" dirty="0"/>
              <a:t>15</a:t>
            </a:r>
            <a:r>
              <a:rPr lang="en-TH" sz="1000" dirty="0"/>
              <a:t>Jung B, Jabaudon M, De Jong A, et al. Sodium Bicarbonate for Severe Metabolic Acidemia and Acute Kidney Injury: The BICARICU-2 Randomized Clinical Trial. JAMA. Published online October 29, 2025. </a:t>
            </a:r>
          </a:p>
        </p:txBody>
      </p:sp>
    </p:spTree>
    <p:extLst>
      <p:ext uri="{BB962C8B-B14F-4D97-AF65-F5344CB8AC3E}">
        <p14:creationId xmlns:p14="http://schemas.microsoft.com/office/powerpoint/2010/main" val="16784119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DC82C-D49C-C6AF-9B31-9D1A45496A37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75000"/>
            </a:schemeClr>
          </a:solidFill>
        </p:spPr>
        <p:txBody>
          <a:bodyPr/>
          <a:lstStyle/>
          <a:p>
            <a:r>
              <a:rPr lang="en-TH" sz="4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Hemorrhagic shock – Q6</a:t>
            </a:r>
            <a:br>
              <a:rPr lang="en-TH" sz="4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</a:br>
            <a:r>
              <a:rPr lang="en-TH" sz="28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highlight>
                  <a:srgbClr val="FF535E"/>
                </a:highlight>
              </a:rPr>
              <a:t>Non trauma</a:t>
            </a:r>
            <a:endParaRPr lang="en-TH" b="1" dirty="0">
              <a:solidFill>
                <a:schemeClr val="bg1">
                  <a:lumMod val="95000"/>
                </a:schemeClr>
              </a:solidFill>
              <a:highlight>
                <a:srgbClr val="FF535E"/>
              </a:highlight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B4CBD7-B155-BBCE-B17F-BDE56AA151C3}"/>
              </a:ext>
            </a:extLst>
          </p:cNvPr>
          <p:cNvSpPr txBox="1"/>
          <p:nvPr/>
        </p:nvSpPr>
        <p:spPr>
          <a:xfrm>
            <a:off x="838200" y="1765818"/>
            <a:ext cx="8599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dirty="0">
                <a:sym typeface="Wingdings" pitchFamily="2" charset="2"/>
              </a:rPr>
              <a:t>- Should be </a:t>
            </a:r>
            <a:r>
              <a:rPr lang="en-TH" dirty="0">
                <a:solidFill>
                  <a:srgbClr val="FFFFFF"/>
                </a:solidFill>
                <a:highlight>
                  <a:srgbClr val="4472C4"/>
                </a:highlight>
                <a:sym typeface="Wingdings" pitchFamily="2" charset="2"/>
              </a:rPr>
              <a:t>Correct several condition</a:t>
            </a:r>
            <a:r>
              <a:rPr lang="en-TH" dirty="0">
                <a:solidFill>
                  <a:srgbClr val="FFFFFF"/>
                </a:solidFill>
                <a:sym typeface="Wingdings" pitchFamily="2" charset="2"/>
              </a:rPr>
              <a:t> </a:t>
            </a:r>
            <a:r>
              <a:rPr lang="en-TH" dirty="0">
                <a:sym typeface="Wingdings" pitchFamily="2" charset="2"/>
              </a:rPr>
              <a:t>:  metabolic acidosis, hypothermia and coagulopathy</a:t>
            </a:r>
            <a:endParaRPr lang="en-TH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5F613E6-C7B1-9A7A-14FE-D4A96909D3BB}"/>
              </a:ext>
            </a:extLst>
          </p:cNvPr>
          <p:cNvSpPr txBox="1"/>
          <p:nvPr/>
        </p:nvSpPr>
        <p:spPr>
          <a:xfrm>
            <a:off x="838200" y="2135150"/>
            <a:ext cx="105156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212121"/>
                </a:solidFill>
                <a:effectLst/>
              </a:rPr>
              <a:t>- </a:t>
            </a:r>
            <a:r>
              <a:rPr lang="en-US" b="1" i="0" dirty="0">
                <a:solidFill>
                  <a:srgbClr val="212121"/>
                </a:solidFill>
                <a:effectLst/>
              </a:rPr>
              <a:t>Lu B</a:t>
            </a:r>
            <a:r>
              <a:rPr lang="en-US" b="1" dirty="0">
                <a:solidFill>
                  <a:srgbClr val="212121"/>
                </a:solidFill>
              </a:rPr>
              <a:t> et al</a:t>
            </a:r>
            <a:r>
              <a:rPr lang="en-US" b="1" baseline="30000" dirty="0">
                <a:solidFill>
                  <a:srgbClr val="212121"/>
                </a:solidFill>
              </a:rPr>
              <a:t>16</a:t>
            </a:r>
            <a:r>
              <a:rPr lang="en-US" b="1" dirty="0">
                <a:solidFill>
                  <a:srgbClr val="212121"/>
                </a:solidFill>
              </a:rPr>
              <a:t> :</a:t>
            </a:r>
          </a:p>
          <a:p>
            <a:r>
              <a:rPr lang="en-US" dirty="0">
                <a:solidFill>
                  <a:srgbClr val="212121"/>
                </a:solidFill>
              </a:rPr>
              <a:t>	A study of 51 patients found that </a:t>
            </a:r>
            <a:r>
              <a:rPr lang="en-US" dirty="0">
                <a:solidFill>
                  <a:schemeClr val="bg1"/>
                </a:solidFill>
                <a:highlight>
                  <a:srgbClr val="4472C4"/>
                </a:highlight>
              </a:rPr>
              <a:t>Conservative fluid resuscitation</a:t>
            </a:r>
            <a:r>
              <a:rPr lang="en-US" dirty="0">
                <a:solidFill>
                  <a:srgbClr val="212121"/>
                </a:solidFill>
              </a:rPr>
              <a:t> was </a:t>
            </a:r>
            <a:r>
              <a:rPr lang="en-US" b="1" dirty="0">
                <a:solidFill>
                  <a:srgbClr val="212121"/>
                </a:solidFill>
              </a:rPr>
              <a:t>beneficial</a:t>
            </a:r>
            <a:r>
              <a:rPr lang="en-US" dirty="0">
                <a:solidFill>
                  <a:srgbClr val="212121"/>
                </a:solidFill>
              </a:rPr>
              <a:t> in patients with 	hemorrhagic shock due to </a:t>
            </a:r>
            <a:r>
              <a:rPr lang="en-US" b="1" dirty="0">
                <a:solidFill>
                  <a:srgbClr val="212121"/>
                </a:solidFill>
              </a:rPr>
              <a:t>acute upper gastrointestinal hemorrhage</a:t>
            </a:r>
            <a:endParaRPr lang="en-TH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7184D5-EEB8-FA87-6A5C-CBD01E6C75D6}"/>
              </a:ext>
            </a:extLst>
          </p:cNvPr>
          <p:cNvSpPr txBox="1"/>
          <p:nvPr/>
        </p:nvSpPr>
        <p:spPr>
          <a:xfrm>
            <a:off x="246529" y="6354884"/>
            <a:ext cx="673249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0" i="0" baseline="30000" dirty="0">
                <a:solidFill>
                  <a:srgbClr val="212121"/>
                </a:solidFill>
                <a:effectLst/>
              </a:rPr>
              <a:t>16</a:t>
            </a:r>
            <a:r>
              <a:rPr lang="en-US" sz="1000" b="0" i="0" dirty="0">
                <a:solidFill>
                  <a:srgbClr val="212121"/>
                </a:solidFill>
                <a:effectLst/>
              </a:rPr>
              <a:t>Lu B, Li MQ, Li JQ. The Use of Limited Fluid Resuscitation and Blood Pressure-Controlling Drugs in the Treatment of Acute Upper Gastrointestinal Hemorrhage Concomitant with Hemorrhagic Shock. Cell </a:t>
            </a:r>
            <a:r>
              <a:rPr lang="en-US" sz="1000" b="0" i="0" dirty="0" err="1">
                <a:solidFill>
                  <a:srgbClr val="212121"/>
                </a:solidFill>
                <a:effectLst/>
              </a:rPr>
              <a:t>Biochem</a:t>
            </a:r>
            <a:r>
              <a:rPr lang="en-US" sz="1000" b="0" i="0" dirty="0">
                <a:solidFill>
                  <a:srgbClr val="212121"/>
                </a:solidFill>
                <a:effectLst/>
              </a:rPr>
              <a:t> </a:t>
            </a:r>
            <a:r>
              <a:rPr lang="en-US" sz="1000" b="0" i="0" dirty="0" err="1">
                <a:solidFill>
                  <a:srgbClr val="212121"/>
                </a:solidFill>
                <a:effectLst/>
              </a:rPr>
              <a:t>Biophys</a:t>
            </a:r>
            <a:r>
              <a:rPr lang="en-US" sz="1000" b="0" i="0" dirty="0">
                <a:solidFill>
                  <a:srgbClr val="212121"/>
                </a:solidFill>
                <a:effectLst/>
              </a:rPr>
              <a:t>. 2015 Jun;72(2):461-3.</a:t>
            </a:r>
            <a:endParaRPr lang="en-TH" sz="1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688E39-FA29-6C64-BE89-9C427CB6E3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7513" y="3265714"/>
            <a:ext cx="9636973" cy="24147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992888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DC82C-D49C-C6AF-9B31-9D1A45496A37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75000"/>
            </a:schemeClr>
          </a:solidFill>
        </p:spPr>
        <p:txBody>
          <a:bodyPr/>
          <a:lstStyle/>
          <a:p>
            <a:r>
              <a:rPr lang="en-TH" sz="4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Obstructive shock – Q7</a:t>
            </a:r>
            <a:br>
              <a:rPr lang="en-TH" sz="4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</a:br>
            <a:r>
              <a:rPr lang="en-TH" sz="28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Pulmonary embolism</a:t>
            </a:r>
            <a:endParaRPr lang="en-TH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B4CBD7-B155-BBCE-B17F-BDE56AA151C3}"/>
              </a:ext>
            </a:extLst>
          </p:cNvPr>
          <p:cNvSpPr txBox="1"/>
          <p:nvPr/>
        </p:nvSpPr>
        <p:spPr>
          <a:xfrm>
            <a:off x="838198" y="3663187"/>
            <a:ext cx="897091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dirty="0"/>
              <a:t>- </a:t>
            </a:r>
            <a:r>
              <a:rPr lang="en-TH" b="1" dirty="0"/>
              <a:t>Circulatory failure</a:t>
            </a:r>
            <a:r>
              <a:rPr lang="en-TH" dirty="0"/>
              <a:t> is The major cause of death in patient with </a:t>
            </a:r>
            <a:r>
              <a:rPr lang="en-TH" b="1" dirty="0"/>
              <a:t>massive pulmonary embolism</a:t>
            </a:r>
          </a:p>
          <a:p>
            <a:endParaRPr lang="en-TH" dirty="0"/>
          </a:p>
          <a:p>
            <a:r>
              <a:rPr lang="en-TH" dirty="0"/>
              <a:t>- Use of fluid resuscitation in intermediate and high-risk is </a:t>
            </a:r>
            <a:r>
              <a:rPr lang="en-TH" b="1" dirty="0"/>
              <a:t>controversial</a:t>
            </a:r>
          </a:p>
          <a:p>
            <a:endParaRPr lang="en-TH" b="1" dirty="0"/>
          </a:p>
          <a:p>
            <a:r>
              <a:rPr lang="en-TH" b="1" dirty="0"/>
              <a:t>- </a:t>
            </a:r>
            <a:r>
              <a:rPr lang="en-TH" dirty="0"/>
              <a:t>Any signed of severe right side heart congestion (CVP &gt; 10 mmHg, RV dilate, VEXUS &gt;1)</a:t>
            </a:r>
          </a:p>
          <a:p>
            <a:r>
              <a:rPr lang="en-TH" dirty="0">
                <a:sym typeface="Wingdings" pitchFamily="2" charset="2"/>
              </a:rPr>
              <a:t>	 </a:t>
            </a:r>
            <a:r>
              <a:rPr lang="en-TH" b="1" dirty="0">
                <a:sym typeface="Wingdings" pitchFamily="2" charset="2"/>
              </a:rPr>
              <a:t>Not recommened fluid resuscitate</a:t>
            </a:r>
            <a:r>
              <a:rPr lang="en-TH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55AF41-0098-7920-EB82-3966A047D8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8" y="1991407"/>
            <a:ext cx="10515599" cy="138621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6DAEC0B-CAFA-05B6-CE40-D62E826869D4}"/>
              </a:ext>
            </a:extLst>
          </p:cNvPr>
          <p:cNvSpPr/>
          <p:nvPr/>
        </p:nvSpPr>
        <p:spPr>
          <a:xfrm>
            <a:off x="2887270" y="2073361"/>
            <a:ext cx="717550" cy="203616"/>
          </a:xfrm>
          <a:prstGeom prst="rect">
            <a:avLst/>
          </a:prstGeom>
          <a:solidFill>
            <a:srgbClr val="FF535E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82631BA-0E65-6FFF-CDBC-F852028D25B9}"/>
              </a:ext>
            </a:extLst>
          </p:cNvPr>
          <p:cNvSpPr/>
          <p:nvPr/>
        </p:nvSpPr>
        <p:spPr>
          <a:xfrm>
            <a:off x="3762730" y="2073361"/>
            <a:ext cx="463550" cy="203616"/>
          </a:xfrm>
          <a:prstGeom prst="rect">
            <a:avLst/>
          </a:prstGeom>
          <a:solidFill>
            <a:srgbClr val="FF535E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B773DA-CF92-65E7-547E-431B9053F659}"/>
              </a:ext>
            </a:extLst>
          </p:cNvPr>
          <p:cNvSpPr/>
          <p:nvPr/>
        </p:nvSpPr>
        <p:spPr>
          <a:xfrm>
            <a:off x="8327765" y="2547553"/>
            <a:ext cx="1698212" cy="210030"/>
          </a:xfrm>
          <a:prstGeom prst="rect">
            <a:avLst/>
          </a:prstGeom>
          <a:solidFill>
            <a:srgbClr val="92D05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B41C7EF-450B-2EC7-205E-4F2B420E8287}"/>
              </a:ext>
            </a:extLst>
          </p:cNvPr>
          <p:cNvSpPr/>
          <p:nvPr/>
        </p:nvSpPr>
        <p:spPr>
          <a:xfrm>
            <a:off x="4687756" y="2276977"/>
            <a:ext cx="1592019" cy="203616"/>
          </a:xfrm>
          <a:prstGeom prst="rect">
            <a:avLst/>
          </a:prstGeom>
          <a:solidFill>
            <a:srgbClr val="FF535E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2567DCF-8F56-2D7B-0D87-056FE95D01AA}"/>
              </a:ext>
            </a:extLst>
          </p:cNvPr>
          <p:cNvCxnSpPr>
            <a:cxnSpLocks/>
          </p:cNvCxnSpPr>
          <p:nvPr/>
        </p:nvCxnSpPr>
        <p:spPr>
          <a:xfrm>
            <a:off x="10528153" y="2747494"/>
            <a:ext cx="733012" cy="803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EE036569-1ED7-E296-37CE-16D90F5239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76871" y="4112983"/>
            <a:ext cx="3005874" cy="260905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554B073-02BD-1707-709D-8F3390727959}"/>
              </a:ext>
            </a:extLst>
          </p:cNvPr>
          <p:cNvSpPr txBox="1"/>
          <p:nvPr/>
        </p:nvSpPr>
        <p:spPr>
          <a:xfrm>
            <a:off x="246529" y="6354884"/>
            <a:ext cx="673249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TH" sz="1000" baseline="30000" dirty="0"/>
              <a:t>17</a:t>
            </a:r>
            <a:r>
              <a:rPr lang="en-TH" sz="1000" dirty="0"/>
              <a:t>Konstantinides SV, Meyer G, Becattini C et al (2020) 2019 ESC Guidelines for the diagnosis and management of acute pulmonary embolism developed in collaboration with the European Respiratory Society (ERS). Eur Heart J 41:543–603.</a:t>
            </a:r>
          </a:p>
        </p:txBody>
      </p:sp>
    </p:spTree>
    <p:extLst>
      <p:ext uri="{BB962C8B-B14F-4D97-AF65-F5344CB8AC3E}">
        <p14:creationId xmlns:p14="http://schemas.microsoft.com/office/powerpoint/2010/main" val="10556434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DC82C-D49C-C6AF-9B31-9D1A45496A37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75000"/>
            </a:schemeClr>
          </a:solidFill>
        </p:spPr>
        <p:txBody>
          <a:bodyPr/>
          <a:lstStyle/>
          <a:p>
            <a:r>
              <a:rPr lang="en-TH" sz="4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Obstructive shock – Q7</a:t>
            </a:r>
            <a:br>
              <a:rPr lang="en-TH" sz="4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</a:br>
            <a:r>
              <a:rPr lang="en-TH" sz="28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Pulmonary embolism</a:t>
            </a:r>
            <a:endParaRPr lang="en-TH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55AF41-0098-7920-EB82-3966A047D8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2741" b="64710"/>
          <a:stretch/>
        </p:blipFill>
        <p:spPr>
          <a:xfrm>
            <a:off x="4994564" y="1249448"/>
            <a:ext cx="6359236" cy="43983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6DAEC0B-CAFA-05B6-CE40-D62E826869D4}"/>
              </a:ext>
            </a:extLst>
          </p:cNvPr>
          <p:cNvSpPr/>
          <p:nvPr/>
        </p:nvSpPr>
        <p:spPr>
          <a:xfrm>
            <a:off x="6818149" y="1330359"/>
            <a:ext cx="645162" cy="152862"/>
          </a:xfrm>
          <a:prstGeom prst="rect">
            <a:avLst/>
          </a:prstGeom>
          <a:solidFill>
            <a:srgbClr val="FF535E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82631BA-0E65-6FFF-CDBC-F852028D25B9}"/>
              </a:ext>
            </a:extLst>
          </p:cNvPr>
          <p:cNvSpPr/>
          <p:nvPr/>
        </p:nvSpPr>
        <p:spPr>
          <a:xfrm>
            <a:off x="7640276" y="1355857"/>
            <a:ext cx="416786" cy="152862"/>
          </a:xfrm>
          <a:prstGeom prst="rect">
            <a:avLst/>
          </a:prstGeom>
          <a:solidFill>
            <a:srgbClr val="FF535E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B41C7EF-450B-2EC7-205E-4F2B420E8287}"/>
              </a:ext>
            </a:extLst>
          </p:cNvPr>
          <p:cNvSpPr/>
          <p:nvPr/>
        </p:nvSpPr>
        <p:spPr>
          <a:xfrm>
            <a:off x="8461164" y="1533658"/>
            <a:ext cx="1431413" cy="152862"/>
          </a:xfrm>
          <a:prstGeom prst="rect">
            <a:avLst/>
          </a:prstGeom>
          <a:solidFill>
            <a:srgbClr val="FF535E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039933-B8BF-AC04-FA6C-DC5C9688750A}"/>
              </a:ext>
            </a:extLst>
          </p:cNvPr>
          <p:cNvSpPr txBox="1"/>
          <p:nvPr/>
        </p:nvSpPr>
        <p:spPr>
          <a:xfrm>
            <a:off x="278654" y="1836572"/>
            <a:ext cx="116892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Summary of evidence</a:t>
            </a:r>
            <a:br>
              <a:rPr lang="en-US" sz="2000" b="1" dirty="0"/>
            </a:br>
            <a:r>
              <a:rPr lang="en-US" sz="2000" b="1" dirty="0"/>
              <a:t>- </a:t>
            </a:r>
            <a:r>
              <a:rPr lang="en-TH" sz="1800" dirty="0"/>
              <a:t>2019 ESC Guidelines for the diagnosis and management of acute pulmonary embolism</a:t>
            </a:r>
            <a:r>
              <a:rPr lang="en-TH" sz="1800" baseline="30000" dirty="0"/>
              <a:t>16</a:t>
            </a:r>
            <a:r>
              <a:rPr lang="en-TH" sz="1800" dirty="0"/>
              <a:t> </a:t>
            </a:r>
            <a:r>
              <a:rPr lang="en-US" b="1" dirty="0"/>
              <a:t>	</a:t>
            </a:r>
            <a:endParaRPr lang="en-US" b="1" dirty="0">
              <a:solidFill>
                <a:srgbClr val="FFFFFF"/>
              </a:solidFill>
              <a:highlight>
                <a:srgbClr val="4472C4"/>
              </a:highlight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AFA3662-92E8-B9CE-B5BC-CCA1D13E27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7150" y="2805021"/>
            <a:ext cx="4457700" cy="32893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9714E20-ED66-635F-47AE-3075CACD1ECF}"/>
              </a:ext>
            </a:extLst>
          </p:cNvPr>
          <p:cNvSpPr txBox="1"/>
          <p:nvPr/>
        </p:nvSpPr>
        <p:spPr>
          <a:xfrm>
            <a:off x="246529" y="6354884"/>
            <a:ext cx="673249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TH" sz="1000" baseline="30000" dirty="0"/>
              <a:t>17</a:t>
            </a:r>
            <a:r>
              <a:rPr lang="en-TH" sz="1000" dirty="0"/>
              <a:t>Konstantinides SV, Meyer G, Becattini C et al (2020) 2019 ESC Guidelines for the diagnosis and management of acute pulmonary embolism developed in collaboration with the European Respiratory Society (ERS). Eur Heart J 41:543–603.</a:t>
            </a:r>
          </a:p>
        </p:txBody>
      </p:sp>
    </p:spTree>
    <p:extLst>
      <p:ext uri="{BB962C8B-B14F-4D97-AF65-F5344CB8AC3E}">
        <p14:creationId xmlns:p14="http://schemas.microsoft.com/office/powerpoint/2010/main" val="38861386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DC82C-D49C-C6AF-9B31-9D1A45496A37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75000"/>
            </a:schemeClr>
          </a:solidFill>
        </p:spPr>
        <p:txBody>
          <a:bodyPr/>
          <a:lstStyle/>
          <a:p>
            <a:r>
              <a:rPr lang="en-TH" sz="4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Obstructive shock – Q8</a:t>
            </a:r>
            <a:br>
              <a:rPr lang="en-TH" sz="4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</a:br>
            <a:r>
              <a:rPr lang="en-TH" sz="28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Cardiac temponade</a:t>
            </a:r>
            <a:endParaRPr lang="en-TH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B4CBD7-B155-BBCE-B17F-BDE56AA151C3}"/>
              </a:ext>
            </a:extLst>
          </p:cNvPr>
          <p:cNvSpPr txBox="1"/>
          <p:nvPr/>
        </p:nvSpPr>
        <p:spPr>
          <a:xfrm>
            <a:off x="838198" y="3363689"/>
            <a:ext cx="10418108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dirty="0"/>
              <a:t>- </a:t>
            </a:r>
            <a:r>
              <a:rPr lang="en-TH" b="1" dirty="0"/>
              <a:t>ESC</a:t>
            </a:r>
            <a:r>
              <a:rPr lang="en-TH" b="1" baseline="30000" dirty="0"/>
              <a:t>18</a:t>
            </a:r>
            <a:r>
              <a:rPr lang="en-TH" b="1" dirty="0"/>
              <a:t> guideline</a:t>
            </a:r>
            <a:r>
              <a:rPr lang="en-TH" dirty="0"/>
              <a:t> recommended </a:t>
            </a:r>
            <a:r>
              <a:rPr lang="en-TH" u="sng" dirty="0"/>
              <a:t>volume resuscitation</a:t>
            </a:r>
            <a:r>
              <a:rPr lang="en-TH" dirty="0"/>
              <a:t> and discourage the use of vasodilators and diuretic (IIC)</a:t>
            </a:r>
          </a:p>
          <a:p>
            <a:r>
              <a:rPr lang="en-TH" dirty="0"/>
              <a:t>- </a:t>
            </a:r>
            <a:r>
              <a:rPr lang="en-US" b="1" dirty="0"/>
              <a:t>Fluid boluses</a:t>
            </a:r>
            <a:r>
              <a:rPr lang="en-US" dirty="0"/>
              <a:t> </a:t>
            </a:r>
          </a:p>
          <a:p>
            <a:r>
              <a:rPr lang="en-US" dirty="0"/>
              <a:t>	- Maintain systemic venous return</a:t>
            </a:r>
          </a:p>
          <a:p>
            <a:r>
              <a:rPr lang="en-US" dirty="0"/>
              <a:t>	- Correct hypovolemia  </a:t>
            </a:r>
          </a:p>
          <a:p>
            <a:r>
              <a:rPr lang="en-US" dirty="0"/>
              <a:t>	- Prevent right ventricular diastolic collapse despite very high right atrial pressure</a:t>
            </a:r>
            <a:endParaRPr lang="th-TH" dirty="0"/>
          </a:p>
          <a:p>
            <a:endParaRPr lang="en-US" b="1" dirty="0"/>
          </a:p>
          <a:p>
            <a:r>
              <a:rPr lang="en-US" b="1" dirty="0"/>
              <a:t>- Must not delay </a:t>
            </a:r>
            <a:r>
              <a:rPr lang="en-US" dirty="0"/>
              <a:t>pericardial drainage</a:t>
            </a:r>
            <a:endParaRPr lang="en-TH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802E9B-8111-BE98-045D-753B9D4F84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8" y="1966434"/>
            <a:ext cx="10515598" cy="116372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6DAEC0B-CAFA-05B6-CE40-D62E826869D4}"/>
              </a:ext>
            </a:extLst>
          </p:cNvPr>
          <p:cNvSpPr/>
          <p:nvPr/>
        </p:nvSpPr>
        <p:spPr>
          <a:xfrm>
            <a:off x="2881574" y="2009386"/>
            <a:ext cx="717550" cy="203616"/>
          </a:xfrm>
          <a:prstGeom prst="rect">
            <a:avLst/>
          </a:prstGeom>
          <a:solidFill>
            <a:srgbClr val="FF535E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82631BA-0E65-6FFF-CDBC-F852028D25B9}"/>
              </a:ext>
            </a:extLst>
          </p:cNvPr>
          <p:cNvSpPr/>
          <p:nvPr/>
        </p:nvSpPr>
        <p:spPr>
          <a:xfrm>
            <a:off x="3772814" y="1993328"/>
            <a:ext cx="463550" cy="203616"/>
          </a:xfrm>
          <a:prstGeom prst="rect">
            <a:avLst/>
          </a:prstGeom>
          <a:solidFill>
            <a:srgbClr val="FF535E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B773DA-CF92-65E7-547E-431B9053F659}"/>
              </a:ext>
            </a:extLst>
          </p:cNvPr>
          <p:cNvSpPr/>
          <p:nvPr/>
        </p:nvSpPr>
        <p:spPr>
          <a:xfrm>
            <a:off x="8347788" y="2455258"/>
            <a:ext cx="1698212" cy="210030"/>
          </a:xfrm>
          <a:prstGeom prst="rect">
            <a:avLst/>
          </a:prstGeom>
          <a:solidFill>
            <a:srgbClr val="92D05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B41C7EF-450B-2EC7-205E-4F2B420E8287}"/>
              </a:ext>
            </a:extLst>
          </p:cNvPr>
          <p:cNvSpPr/>
          <p:nvPr/>
        </p:nvSpPr>
        <p:spPr>
          <a:xfrm>
            <a:off x="4674308" y="2196821"/>
            <a:ext cx="1511339" cy="227775"/>
          </a:xfrm>
          <a:prstGeom prst="rect">
            <a:avLst/>
          </a:prstGeom>
          <a:solidFill>
            <a:srgbClr val="FF535E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2567DCF-8F56-2D7B-0D87-056FE95D01AA}"/>
              </a:ext>
            </a:extLst>
          </p:cNvPr>
          <p:cNvCxnSpPr>
            <a:cxnSpLocks/>
          </p:cNvCxnSpPr>
          <p:nvPr/>
        </p:nvCxnSpPr>
        <p:spPr>
          <a:xfrm>
            <a:off x="10620784" y="2665288"/>
            <a:ext cx="733012" cy="803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ADD863D-21D7-3822-C9B4-D64408344474}"/>
              </a:ext>
            </a:extLst>
          </p:cNvPr>
          <p:cNvSpPr txBox="1"/>
          <p:nvPr/>
        </p:nvSpPr>
        <p:spPr>
          <a:xfrm>
            <a:off x="246530" y="6354884"/>
            <a:ext cx="920276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TH" sz="1000" baseline="30000" dirty="0"/>
              <a:t>18</a:t>
            </a:r>
            <a:r>
              <a:rPr lang="en-TH" sz="1000" dirty="0"/>
              <a:t>Adler Y, Charron P, Imazio M et al (2015) 2015 ESC Guidelines for the diagnosis and management of pericardial diseases: the Task Force for the Diagnosis and Management of Pericardial Diseases of the European Society of Cardiology (ESC)Endorsed by: The European Association for Cardio-Thoracic Surgery (EACTS). Eur Heart J 36:2921–2964</a:t>
            </a:r>
          </a:p>
        </p:txBody>
      </p:sp>
    </p:spTree>
    <p:extLst>
      <p:ext uri="{BB962C8B-B14F-4D97-AF65-F5344CB8AC3E}">
        <p14:creationId xmlns:p14="http://schemas.microsoft.com/office/powerpoint/2010/main" val="24166270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DC82C-D49C-C6AF-9B31-9D1A45496A37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75000"/>
            </a:schemeClr>
          </a:solidFill>
        </p:spPr>
        <p:txBody>
          <a:bodyPr/>
          <a:lstStyle/>
          <a:p>
            <a:r>
              <a:rPr lang="en-TH" sz="4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Obstructive shock – Q8</a:t>
            </a:r>
            <a:br>
              <a:rPr lang="en-TH" sz="4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</a:br>
            <a:r>
              <a:rPr lang="en-TH" sz="28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Cardiac temponade</a:t>
            </a:r>
            <a:endParaRPr lang="en-TH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802E9B-8111-BE98-045D-753B9D4F84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2872" b="60630"/>
          <a:stretch/>
        </p:blipFill>
        <p:spPr>
          <a:xfrm>
            <a:off x="4303041" y="1206455"/>
            <a:ext cx="7050759" cy="45763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6DAEC0B-CAFA-05B6-CE40-D62E826869D4}"/>
              </a:ext>
            </a:extLst>
          </p:cNvPr>
          <p:cNvSpPr/>
          <p:nvPr/>
        </p:nvSpPr>
        <p:spPr>
          <a:xfrm>
            <a:off x="6339111" y="1259916"/>
            <a:ext cx="716722" cy="203381"/>
          </a:xfrm>
          <a:prstGeom prst="rect">
            <a:avLst/>
          </a:prstGeom>
          <a:solidFill>
            <a:srgbClr val="FF535E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82631BA-0E65-6FFF-CDBC-F852028D25B9}"/>
              </a:ext>
            </a:extLst>
          </p:cNvPr>
          <p:cNvSpPr/>
          <p:nvPr/>
        </p:nvSpPr>
        <p:spPr>
          <a:xfrm>
            <a:off x="7230057" y="1257713"/>
            <a:ext cx="463016" cy="203381"/>
          </a:xfrm>
          <a:prstGeom prst="rect">
            <a:avLst/>
          </a:prstGeom>
          <a:solidFill>
            <a:srgbClr val="FF535E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B41C7EF-450B-2EC7-205E-4F2B420E8287}"/>
              </a:ext>
            </a:extLst>
          </p:cNvPr>
          <p:cNvSpPr/>
          <p:nvPr/>
        </p:nvSpPr>
        <p:spPr>
          <a:xfrm>
            <a:off x="8132761" y="1443725"/>
            <a:ext cx="1509595" cy="227512"/>
          </a:xfrm>
          <a:prstGeom prst="rect">
            <a:avLst/>
          </a:prstGeom>
          <a:solidFill>
            <a:srgbClr val="FF535E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D3C2319-E266-9016-3F5C-75F0CA4A217E}"/>
              </a:ext>
            </a:extLst>
          </p:cNvPr>
          <p:cNvSpPr txBox="1"/>
          <p:nvPr/>
        </p:nvSpPr>
        <p:spPr>
          <a:xfrm>
            <a:off x="278654" y="1836572"/>
            <a:ext cx="116892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Summary of evidence</a:t>
            </a:r>
            <a:br>
              <a:rPr lang="en-US" sz="2000" b="1" dirty="0"/>
            </a:br>
            <a:r>
              <a:rPr lang="en-US" sz="2000" b="1" dirty="0"/>
              <a:t>- </a:t>
            </a:r>
            <a:r>
              <a:rPr lang="en-US" sz="1800" b="1" dirty="0"/>
              <a:t>Singh V et al</a:t>
            </a:r>
            <a:r>
              <a:rPr lang="en-US" sz="1800" b="1" baseline="30000" dirty="0"/>
              <a:t>19</a:t>
            </a:r>
            <a:r>
              <a:rPr lang="en-US" sz="1800" b="1" dirty="0"/>
              <a:t>: </a:t>
            </a:r>
            <a:r>
              <a:rPr lang="en-US" b="0" i="0" dirty="0">
                <a:solidFill>
                  <a:srgbClr val="2A2A2A"/>
                </a:solidFill>
                <a:effectLst/>
              </a:rPr>
              <a:t>Rapid infusion of as little as 250 ml intravenous normal saline may improve the cardiac </a:t>
            </a:r>
            <a:r>
              <a:rPr lang="en-US" b="0" i="0" dirty="0" err="1">
                <a:solidFill>
                  <a:srgbClr val="2A2A2A"/>
                </a:solidFill>
                <a:effectLst/>
              </a:rPr>
              <a:t>haemodynamics</a:t>
            </a:r>
            <a:endParaRPr lang="en-US" b="1" dirty="0">
              <a:solidFill>
                <a:srgbClr val="FFFFFF"/>
              </a:solidFill>
              <a:highlight>
                <a:srgbClr val="4472C4"/>
              </a:highlight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757C7B6-385B-C865-DCED-0DE7F1768AF9}"/>
              </a:ext>
            </a:extLst>
          </p:cNvPr>
          <p:cNvSpPr txBox="1"/>
          <p:nvPr/>
        </p:nvSpPr>
        <p:spPr>
          <a:xfrm>
            <a:off x="246530" y="6354884"/>
            <a:ext cx="461641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TH" sz="1000" baseline="30000" dirty="0"/>
              <a:t>19</a:t>
            </a:r>
            <a:r>
              <a:rPr lang="en-TH" sz="1000" dirty="0"/>
              <a:t>Singh V, Dwivedi SK, Chandra S et al (2014) Optimal fluid amount for haemodynamic benefit in cardiac tamponade. Eur Heart J Acute Cardiovasc Care 3:158–164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223B72-C74C-490E-4106-3C1A0777FC2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568"/>
          <a:stretch/>
        </p:blipFill>
        <p:spPr>
          <a:xfrm>
            <a:off x="460517" y="2959440"/>
            <a:ext cx="5392373" cy="292961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3EA26AD-6ED3-EF81-0B37-1C07192332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9111" y="2959440"/>
            <a:ext cx="5502133" cy="292961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991393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DC82C-D49C-C6AF-9B31-9D1A45496A37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75000"/>
            </a:schemeClr>
          </a:solidFill>
        </p:spPr>
        <p:txBody>
          <a:bodyPr/>
          <a:lstStyle/>
          <a:p>
            <a:r>
              <a:rPr lang="en-TH" sz="4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Left sided cardiogenic shock – Q9</a:t>
            </a:r>
            <a:endParaRPr lang="en-TH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B4CBD7-B155-BBCE-B17F-BDE56AA151C3}"/>
              </a:ext>
            </a:extLst>
          </p:cNvPr>
          <p:cNvSpPr txBox="1"/>
          <p:nvPr/>
        </p:nvSpPr>
        <p:spPr>
          <a:xfrm>
            <a:off x="838198" y="3946069"/>
            <a:ext cx="10486664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H" dirty="0"/>
              <a:t>- </a:t>
            </a:r>
            <a:r>
              <a:rPr lang="en-US" b="1" dirty="0"/>
              <a:t>Characterized </a:t>
            </a:r>
            <a:r>
              <a:rPr lang="en-US" dirty="0"/>
              <a:t>by inability of the heart to pump enough blood to meet metabolic demands</a:t>
            </a:r>
          </a:p>
          <a:p>
            <a:endParaRPr lang="en-US" dirty="0"/>
          </a:p>
          <a:p>
            <a:r>
              <a:rPr lang="en-US" dirty="0"/>
              <a:t>- </a:t>
            </a:r>
            <a:r>
              <a:rPr lang="en-US" b="1" dirty="0"/>
              <a:t>Primary goal </a:t>
            </a:r>
            <a:r>
              <a:rPr lang="en-US" dirty="0"/>
              <a:t>of fluid administration to </a:t>
            </a:r>
            <a:r>
              <a:rPr lang="en-US" b="1" dirty="0"/>
              <a:t>improve cardiac output and oxygen delivery</a:t>
            </a:r>
          </a:p>
          <a:p>
            <a:r>
              <a:rPr lang="en-US" dirty="0"/>
              <a:t>- </a:t>
            </a:r>
            <a:r>
              <a:rPr lang="en-US" dirty="0">
                <a:solidFill>
                  <a:schemeClr val="bg1"/>
                </a:solidFill>
                <a:highlight>
                  <a:srgbClr val="FF535E"/>
                </a:highlight>
              </a:rPr>
              <a:t>Fluid administration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/>
              <a:t>can </a:t>
            </a:r>
            <a:r>
              <a:rPr lang="en-US" u="sng" dirty="0"/>
              <a:t>exacerbate heart failure and lead pulmonary edema</a:t>
            </a:r>
          </a:p>
          <a:p>
            <a:endParaRPr lang="en-US" u="sng" dirty="0"/>
          </a:p>
          <a:p>
            <a:r>
              <a:rPr lang="en-US" sz="2400" b="1" dirty="0"/>
              <a:t>- </a:t>
            </a:r>
            <a:r>
              <a:rPr lang="en-US" b="1" dirty="0"/>
              <a:t>Tailored approach</a:t>
            </a:r>
          </a:p>
          <a:p>
            <a:r>
              <a:rPr lang="en-US" sz="2400" b="1" dirty="0"/>
              <a:t>- </a:t>
            </a:r>
            <a:r>
              <a:rPr lang="en-US" dirty="0"/>
              <a:t>Close monitoring of the patient’s hemodynamic status (</a:t>
            </a:r>
            <a:r>
              <a:rPr lang="en-US" u="sng" dirty="0"/>
              <a:t>Advanced hemodynamic monitoring may be used</a:t>
            </a:r>
            <a:r>
              <a:rPr lang="en-US" dirty="0"/>
              <a:t>)</a:t>
            </a:r>
          </a:p>
          <a:p>
            <a:r>
              <a:rPr lang="en-US" dirty="0"/>
              <a:t>and adjustment of fluid therapy based on the observed individual response</a:t>
            </a:r>
          </a:p>
          <a:p>
            <a:endParaRPr lang="en-T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9F768F-26B8-F5E2-A52D-3782B21122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8" y="1966433"/>
            <a:ext cx="10513558" cy="162393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6DAEC0B-CAFA-05B6-CE40-D62E826869D4}"/>
              </a:ext>
            </a:extLst>
          </p:cNvPr>
          <p:cNvSpPr/>
          <p:nvPr/>
        </p:nvSpPr>
        <p:spPr>
          <a:xfrm>
            <a:off x="2877818" y="2046393"/>
            <a:ext cx="717550" cy="203616"/>
          </a:xfrm>
          <a:prstGeom prst="rect">
            <a:avLst/>
          </a:prstGeom>
          <a:solidFill>
            <a:srgbClr val="FF535E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82631BA-0E65-6FFF-CDBC-F852028D25B9}"/>
              </a:ext>
            </a:extLst>
          </p:cNvPr>
          <p:cNvSpPr/>
          <p:nvPr/>
        </p:nvSpPr>
        <p:spPr>
          <a:xfrm>
            <a:off x="3759367" y="2049722"/>
            <a:ext cx="463550" cy="203616"/>
          </a:xfrm>
          <a:prstGeom prst="rect">
            <a:avLst/>
          </a:prstGeom>
          <a:solidFill>
            <a:srgbClr val="FF535E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B773DA-CF92-65E7-547E-431B9053F659}"/>
              </a:ext>
            </a:extLst>
          </p:cNvPr>
          <p:cNvSpPr/>
          <p:nvPr/>
        </p:nvSpPr>
        <p:spPr>
          <a:xfrm>
            <a:off x="8337772" y="2495109"/>
            <a:ext cx="1698212" cy="210030"/>
          </a:xfrm>
          <a:prstGeom prst="rect">
            <a:avLst/>
          </a:prstGeom>
          <a:solidFill>
            <a:srgbClr val="92D05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B41C7EF-450B-2EC7-205E-4F2B420E8287}"/>
              </a:ext>
            </a:extLst>
          </p:cNvPr>
          <p:cNvSpPr/>
          <p:nvPr/>
        </p:nvSpPr>
        <p:spPr>
          <a:xfrm>
            <a:off x="4223458" y="2264598"/>
            <a:ext cx="1975636" cy="203617"/>
          </a:xfrm>
          <a:prstGeom prst="rect">
            <a:avLst/>
          </a:prstGeom>
          <a:solidFill>
            <a:srgbClr val="FF535E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2567DCF-8F56-2D7B-0D87-056FE95D01AA}"/>
              </a:ext>
            </a:extLst>
          </p:cNvPr>
          <p:cNvCxnSpPr>
            <a:cxnSpLocks/>
          </p:cNvCxnSpPr>
          <p:nvPr/>
        </p:nvCxnSpPr>
        <p:spPr>
          <a:xfrm>
            <a:off x="10591850" y="2732033"/>
            <a:ext cx="733012" cy="803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82154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DC82C-D49C-C6AF-9B31-9D1A45496A37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75000"/>
            </a:schemeClr>
          </a:solidFill>
        </p:spPr>
        <p:txBody>
          <a:bodyPr/>
          <a:lstStyle/>
          <a:p>
            <a:r>
              <a:rPr lang="en-TH" sz="4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Left sided cardiogenic shock – Q9</a:t>
            </a:r>
            <a:endParaRPr lang="en-TH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9F768F-26B8-F5E2-A52D-3782B21122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8774" b="69101"/>
          <a:stretch/>
        </p:blipFill>
        <p:spPr>
          <a:xfrm>
            <a:off x="4517130" y="1232577"/>
            <a:ext cx="6836670" cy="45811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6DAEC0B-CAFA-05B6-CE40-D62E826869D4}"/>
              </a:ext>
            </a:extLst>
          </p:cNvPr>
          <p:cNvSpPr/>
          <p:nvPr/>
        </p:nvSpPr>
        <p:spPr>
          <a:xfrm>
            <a:off x="6379926" y="1312536"/>
            <a:ext cx="630594" cy="185895"/>
          </a:xfrm>
          <a:prstGeom prst="rect">
            <a:avLst/>
          </a:prstGeom>
          <a:solidFill>
            <a:srgbClr val="FF535E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82631BA-0E65-6FFF-CDBC-F852028D25B9}"/>
              </a:ext>
            </a:extLst>
          </p:cNvPr>
          <p:cNvSpPr/>
          <p:nvPr/>
        </p:nvSpPr>
        <p:spPr>
          <a:xfrm>
            <a:off x="7189124" y="1315865"/>
            <a:ext cx="407375" cy="185895"/>
          </a:xfrm>
          <a:prstGeom prst="rect">
            <a:avLst/>
          </a:prstGeom>
          <a:solidFill>
            <a:srgbClr val="FF535E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B41C7EF-450B-2EC7-205E-4F2B420E8287}"/>
              </a:ext>
            </a:extLst>
          </p:cNvPr>
          <p:cNvSpPr/>
          <p:nvPr/>
        </p:nvSpPr>
        <p:spPr>
          <a:xfrm>
            <a:off x="7642494" y="1503032"/>
            <a:ext cx="1736220" cy="185896"/>
          </a:xfrm>
          <a:prstGeom prst="rect">
            <a:avLst/>
          </a:prstGeom>
          <a:solidFill>
            <a:srgbClr val="FF535E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33C7D5-9128-C4E6-9015-F8D201A40D37}"/>
              </a:ext>
            </a:extLst>
          </p:cNvPr>
          <p:cNvSpPr txBox="1"/>
          <p:nvPr/>
        </p:nvSpPr>
        <p:spPr>
          <a:xfrm>
            <a:off x="278654" y="1836572"/>
            <a:ext cx="116892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Summary of evidence</a:t>
            </a:r>
            <a:br>
              <a:rPr lang="en-US" sz="2000" b="1" dirty="0"/>
            </a:br>
            <a:r>
              <a:rPr lang="en-US" sz="2000" b="1" dirty="0"/>
              <a:t>- </a:t>
            </a:r>
            <a:r>
              <a:rPr lang="en-TH" sz="1800" b="1" dirty="0"/>
              <a:t>Thiele H</a:t>
            </a:r>
            <a:r>
              <a:rPr lang="en-TH" b="1" baseline="30000" dirty="0"/>
              <a:t>20</a:t>
            </a:r>
            <a:r>
              <a:rPr lang="en-TH" sz="1800" b="1" dirty="0"/>
              <a:t> </a:t>
            </a:r>
            <a:r>
              <a:rPr lang="en-US" sz="1800" b="1" dirty="0"/>
              <a:t>: </a:t>
            </a:r>
            <a:r>
              <a:rPr lang="en-US" sz="1800" dirty="0">
                <a:solidFill>
                  <a:srgbClr val="2A2A2A"/>
                </a:solidFill>
              </a:rPr>
              <a:t>S</a:t>
            </a:r>
            <a:r>
              <a:rPr lang="en-US" b="0" i="0" dirty="0">
                <a:solidFill>
                  <a:srgbClr val="2A2A2A"/>
                </a:solidFill>
                <a:effectLst/>
              </a:rPr>
              <a:t>ome patients with cardiogenic shock may benefit from a cautious fluid challenge</a:t>
            </a:r>
            <a:endParaRPr lang="en-US" b="1" dirty="0">
              <a:solidFill>
                <a:srgbClr val="FFFFFF"/>
              </a:solidFill>
              <a:highlight>
                <a:srgbClr val="4472C4"/>
              </a:highlight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59FBD84-EF6C-F0D5-CFDE-6A4DB1B14DB8}"/>
              </a:ext>
            </a:extLst>
          </p:cNvPr>
          <p:cNvSpPr txBox="1"/>
          <p:nvPr/>
        </p:nvSpPr>
        <p:spPr>
          <a:xfrm>
            <a:off x="246530" y="6354884"/>
            <a:ext cx="461641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TH" sz="1000" baseline="30000" dirty="0"/>
              <a:t>20</a:t>
            </a:r>
            <a:r>
              <a:rPr lang="en-TH" sz="1000" dirty="0"/>
              <a:t>Thiele H, Ohman EM, de Waha-Thiele S et al (2019) Management of cardiogenic shock complicating myocardial infarction: an update 2019. Eur Heart J 40:2671–2683</a:t>
            </a:r>
          </a:p>
        </p:txBody>
      </p:sp>
      <p:pic>
        <p:nvPicPr>
          <p:cNvPr id="12" name="New picture">
            <a:extLst>
              <a:ext uri="{FF2B5EF4-FFF2-40B4-BE49-F238E27FC236}">
                <a16:creationId xmlns:a16="http://schemas.microsoft.com/office/drawing/2014/main" id="{8C94DD5A-690B-9107-0045-9BC5731BDD65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3591919" y="2544458"/>
            <a:ext cx="5576013" cy="372881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594302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DC82C-D49C-C6AF-9B31-9D1A45496A37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75000"/>
            </a:schemeClr>
          </a:solidFill>
        </p:spPr>
        <p:txBody>
          <a:bodyPr/>
          <a:lstStyle/>
          <a:p>
            <a:r>
              <a:rPr lang="en-TH" sz="4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Left sided cardiogenic shock – Q9</a:t>
            </a:r>
            <a:endParaRPr lang="en-TH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9F768F-26B8-F5E2-A52D-3782B21122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8774" b="69101"/>
          <a:stretch/>
        </p:blipFill>
        <p:spPr>
          <a:xfrm>
            <a:off x="4517130" y="1232577"/>
            <a:ext cx="6836670" cy="45811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6DAEC0B-CAFA-05B6-CE40-D62E826869D4}"/>
              </a:ext>
            </a:extLst>
          </p:cNvPr>
          <p:cNvSpPr/>
          <p:nvPr/>
        </p:nvSpPr>
        <p:spPr>
          <a:xfrm>
            <a:off x="6379926" y="1312536"/>
            <a:ext cx="630594" cy="185895"/>
          </a:xfrm>
          <a:prstGeom prst="rect">
            <a:avLst/>
          </a:prstGeom>
          <a:solidFill>
            <a:srgbClr val="FF535E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82631BA-0E65-6FFF-CDBC-F852028D25B9}"/>
              </a:ext>
            </a:extLst>
          </p:cNvPr>
          <p:cNvSpPr/>
          <p:nvPr/>
        </p:nvSpPr>
        <p:spPr>
          <a:xfrm>
            <a:off x="7189124" y="1315865"/>
            <a:ext cx="407375" cy="185895"/>
          </a:xfrm>
          <a:prstGeom prst="rect">
            <a:avLst/>
          </a:prstGeom>
          <a:solidFill>
            <a:srgbClr val="FF535E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B41C7EF-450B-2EC7-205E-4F2B420E8287}"/>
              </a:ext>
            </a:extLst>
          </p:cNvPr>
          <p:cNvSpPr/>
          <p:nvPr/>
        </p:nvSpPr>
        <p:spPr>
          <a:xfrm>
            <a:off x="7642494" y="1503032"/>
            <a:ext cx="1736220" cy="185896"/>
          </a:xfrm>
          <a:prstGeom prst="rect">
            <a:avLst/>
          </a:prstGeom>
          <a:solidFill>
            <a:srgbClr val="FF535E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33C7D5-9128-C4E6-9015-F8D201A40D37}"/>
              </a:ext>
            </a:extLst>
          </p:cNvPr>
          <p:cNvSpPr txBox="1"/>
          <p:nvPr/>
        </p:nvSpPr>
        <p:spPr>
          <a:xfrm>
            <a:off x="278654" y="1836572"/>
            <a:ext cx="116892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Summary of evidence</a:t>
            </a:r>
            <a:br>
              <a:rPr lang="en-US" sz="2000" b="1" dirty="0"/>
            </a:br>
            <a:r>
              <a:rPr lang="en-US" sz="2000" b="1" dirty="0"/>
              <a:t>- </a:t>
            </a:r>
            <a:r>
              <a:rPr lang="en-TH" sz="1800" b="1" dirty="0"/>
              <a:t>Thiele H</a:t>
            </a:r>
            <a:r>
              <a:rPr lang="en-TH" b="1" baseline="30000" dirty="0"/>
              <a:t>20</a:t>
            </a:r>
            <a:r>
              <a:rPr lang="en-TH" sz="1800" b="1" dirty="0"/>
              <a:t> </a:t>
            </a:r>
            <a:r>
              <a:rPr lang="en-US" sz="1800" b="1" dirty="0"/>
              <a:t>: </a:t>
            </a:r>
            <a:r>
              <a:rPr lang="en-US" sz="1800" dirty="0">
                <a:solidFill>
                  <a:srgbClr val="2A2A2A"/>
                </a:solidFill>
              </a:rPr>
              <a:t>S</a:t>
            </a:r>
            <a:r>
              <a:rPr lang="en-US" b="0" i="0" dirty="0">
                <a:solidFill>
                  <a:srgbClr val="2A2A2A"/>
                </a:solidFill>
                <a:effectLst/>
              </a:rPr>
              <a:t>ome patients with cardiogenic shock may benefit from a cautious fluid challenge</a:t>
            </a:r>
            <a:endParaRPr lang="en-US" b="1" dirty="0">
              <a:solidFill>
                <a:srgbClr val="FFFFFF"/>
              </a:solidFill>
              <a:highlight>
                <a:srgbClr val="4472C4"/>
              </a:highlight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59FBD84-EF6C-F0D5-CFDE-6A4DB1B14DB8}"/>
              </a:ext>
            </a:extLst>
          </p:cNvPr>
          <p:cNvSpPr txBox="1"/>
          <p:nvPr/>
        </p:nvSpPr>
        <p:spPr>
          <a:xfrm>
            <a:off x="246530" y="6354884"/>
            <a:ext cx="461641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TH" sz="1000" baseline="30000" dirty="0"/>
              <a:t>20</a:t>
            </a:r>
            <a:r>
              <a:rPr lang="en-TH" sz="1000" dirty="0"/>
              <a:t>Thiele H, Ohman EM, de Waha-Thiele S et al (2019) Management of cardiogenic shock complicating myocardial infarction: an update 2019. Eur Heart J 40:2671–2683</a:t>
            </a:r>
          </a:p>
        </p:txBody>
      </p:sp>
      <p:pic>
        <p:nvPicPr>
          <p:cNvPr id="12" name="New picture">
            <a:extLst>
              <a:ext uri="{FF2B5EF4-FFF2-40B4-BE49-F238E27FC236}">
                <a16:creationId xmlns:a16="http://schemas.microsoft.com/office/drawing/2014/main" id="{8C94DD5A-690B-9107-0045-9BC5731BDD65}"/>
              </a:ext>
            </a:extLst>
          </p:cNvPr>
          <p:cNvPicPr/>
          <p:nvPr/>
        </p:nvPicPr>
        <p:blipFill rotWithShape="1">
          <a:blip r:embed="rId4"/>
          <a:srcRect b="52419"/>
          <a:stretch/>
        </p:blipFill>
        <p:spPr>
          <a:xfrm>
            <a:off x="1304030" y="2773060"/>
            <a:ext cx="10151791" cy="308096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456924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DC82C-D49C-C6AF-9B31-9D1A45496A37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75000"/>
            </a:schemeClr>
          </a:solidFill>
        </p:spPr>
        <p:txBody>
          <a:bodyPr/>
          <a:lstStyle/>
          <a:p>
            <a:r>
              <a:rPr lang="en-US" b="1" dirty="0">
                <a:solidFill>
                  <a:schemeClr val="bg1">
                    <a:lumMod val="95000"/>
                  </a:schemeClr>
                </a:solidFill>
              </a:rPr>
              <a:t>The Four (or Six) D’s</a:t>
            </a:r>
            <a:endParaRPr lang="en-TH" b="1" dirty="0">
              <a:solidFill>
                <a:schemeClr val="bg1">
                  <a:lumMod val="9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0BA3E69-EB0B-3E38-DBB3-8AB359DA7ED0}"/>
                  </a:ext>
                </a:extLst>
              </p:cNvPr>
              <p:cNvSpPr txBox="1"/>
              <p:nvPr/>
            </p:nvSpPr>
            <p:spPr>
              <a:xfrm>
                <a:off x="483001" y="2090172"/>
                <a:ext cx="11225998" cy="25555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b="1" dirty="0"/>
                  <a:t>Cardiac output </a:t>
                </a:r>
                <a:r>
                  <a:rPr lang="en-US" sz="2800" dirty="0"/>
                  <a:t>is</a:t>
                </a:r>
              </a:p>
              <a:p>
                <a:pPr algn="ctr"/>
                <a:r>
                  <a:rPr lang="en-US" sz="2800" u="sng" dirty="0"/>
                  <a:t>amount of blood</a:t>
                </a:r>
                <a:r>
                  <a:rPr lang="en-US" sz="2800" dirty="0"/>
                  <a:t> the </a:t>
                </a:r>
                <a:r>
                  <a:rPr lang="en-US" sz="2800" u="sng" dirty="0"/>
                  <a:t>heart pumps</a:t>
                </a:r>
                <a:r>
                  <a:rPr lang="en-US" sz="2800" dirty="0"/>
                  <a:t> </a:t>
                </a:r>
                <a:r>
                  <a:rPr lang="en-US" sz="2800" b="1" dirty="0"/>
                  <a:t>into the body</a:t>
                </a:r>
                <a:r>
                  <a:rPr lang="en-US" sz="2800" dirty="0"/>
                  <a:t> </a:t>
                </a:r>
                <a:r>
                  <a:rPr lang="en-US" sz="2800" u="sng" dirty="0"/>
                  <a:t>each minute</a:t>
                </a:r>
                <a:endParaRPr lang="en-US" sz="2000" b="1" i="1" u="sng" dirty="0">
                  <a:latin typeface="Cambria Math" panose="02040503050406030204" pitchFamily="18" charset="0"/>
                </a:endParaRPr>
              </a:p>
              <a:p>
                <a:endParaRPr lang="en-US" sz="2000" b="1" i="1" dirty="0">
                  <a:latin typeface="Cambria Math" panose="02040503050406030204" pitchFamily="18" charset="0"/>
                </a:endParaRPr>
              </a:p>
              <a:p>
                <a:endParaRPr lang="en-US" sz="2000" b="1" i="1" dirty="0">
                  <a:latin typeface="Cambria Math" panose="02040503050406030204" pitchFamily="18" charset="0"/>
                </a:endParaRPr>
              </a:p>
              <a:p>
                <a:r>
                  <a:rPr lang="en-US" sz="2400" dirty="0"/>
                  <a:t>1</a:t>
                </a:r>
                <a:r>
                  <a:rPr lang="en-US" sz="2400" b="1" dirty="0"/>
                  <a:t>	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𝑪𝑶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 =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𝑯𝑹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𝑳𝑽𝑬𝑭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𝑬𝑫𝑽</m:t>
                    </m:r>
                  </m:oMath>
                </a14:m>
                <a:endParaRPr lang="en-US" sz="2400" b="1" i="1" dirty="0">
                  <a:latin typeface="Cambria Math" panose="02040503050406030204" pitchFamily="18" charset="0"/>
                </a:endParaRPr>
              </a:p>
              <a:p>
                <a:r>
                  <a:rPr lang="en-US" sz="2400" dirty="0"/>
                  <a:t>2</a:t>
                </a:r>
                <a:r>
                  <a:rPr lang="en-US" sz="2400" b="1" dirty="0"/>
                  <a:t>	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𝑴𝑨𝑷</m:t>
                    </m:r>
                    <m:r>
                      <a:rPr lang="en-US" sz="2400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𝑪𝑶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𝑺𝑽𝑹</m:t>
                            </m:r>
                          </m:e>
                          <m:sup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∗∗</m:t>
                            </m:r>
                          </m:sup>
                        </m:sSup>
                      </m:e>
                    </m:d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𝑪𝑽𝑷</m:t>
                        </m:r>
                      </m:e>
                      <m:sup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𝑫𝑩𝑷</m:t>
                            </m:r>
                          </m:e>
                        </m:d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𝑺𝑩𝑷</m:t>
                        </m:r>
                      </m:num>
                      <m:den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</m:den>
                    </m:f>
                  </m:oMath>
                </a14:m>
                <a:r>
                  <a:rPr lang="en-US" sz="2000" b="1" i="1" dirty="0"/>
                  <a:t>  </a:t>
                </a:r>
                <a:r>
                  <a:rPr lang="en-US" sz="2000" b="1" dirty="0"/>
                  <a:t>	 </a:t>
                </a:r>
                <a:endParaRPr lang="en-US" sz="2000" b="1" i="1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0BA3E69-EB0B-3E38-DBB3-8AB359DA7E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001" y="2090172"/>
                <a:ext cx="11225998" cy="2555571"/>
              </a:xfrm>
              <a:prstGeom prst="rect">
                <a:avLst/>
              </a:prstGeom>
              <a:blipFill>
                <a:blip r:embed="rId3"/>
                <a:stretch>
                  <a:fillRect l="-1354" t="-2970" b="-1485"/>
                </a:stretch>
              </a:blipFill>
            </p:spPr>
            <p:txBody>
              <a:bodyPr/>
              <a:lstStyle/>
              <a:p>
                <a:r>
                  <a:rPr lang="en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F7BD018-77EE-5274-46BD-3256B56B310A}"/>
                  </a:ext>
                </a:extLst>
              </p:cNvPr>
              <p:cNvSpPr txBox="1"/>
              <p:nvPr/>
            </p:nvSpPr>
            <p:spPr>
              <a:xfrm>
                <a:off x="2968188" y="4708487"/>
                <a:ext cx="6255623" cy="584775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𝑴𝑨𝑷</m:t>
                      </m:r>
                      <m:r>
                        <a:rPr lang="en-US" sz="3200" b="1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𝑳𝑽𝑬𝑭</m:t>
                      </m:r>
                      <m:r>
                        <a:rPr lang="en-US" sz="3200" b="1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3200" b="1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𝑬𝑫𝑽</m:t>
                      </m:r>
                      <m:r>
                        <a:rPr lang="en-US" sz="3200" b="1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3200" b="1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𝑯𝑹</m:t>
                      </m:r>
                      <m:r>
                        <a:rPr lang="en-US" sz="3200" b="1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3200" b="1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𝑺𝑽𝑹</m:t>
                      </m:r>
                    </m:oMath>
                  </m:oMathPara>
                </a14:m>
                <a:endParaRPr lang="en-TH" sz="3200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F7BD018-77EE-5274-46BD-3256B56B31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8188" y="4708487"/>
                <a:ext cx="6255623" cy="584775"/>
              </a:xfrm>
              <a:prstGeom prst="rect">
                <a:avLst/>
              </a:prstGeom>
              <a:blipFill>
                <a:blip r:embed="rId4"/>
                <a:stretch>
                  <a:fillRect b="-23404"/>
                </a:stretch>
              </a:blipFill>
            </p:spPr>
            <p:txBody>
              <a:bodyPr/>
              <a:lstStyle/>
              <a:p>
                <a:r>
                  <a:rPr lang="en-T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DDF2F612-B68D-4296-77B9-588903297E46}"/>
              </a:ext>
            </a:extLst>
          </p:cNvPr>
          <p:cNvSpPr txBox="1"/>
          <p:nvPr/>
        </p:nvSpPr>
        <p:spPr>
          <a:xfrm>
            <a:off x="8738359" y="5834264"/>
            <a:ext cx="34536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*CVP is usually at or near 0 mmHg</a:t>
            </a:r>
            <a:endParaRPr lang="en-TH" i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7C3858-AE72-1AE6-EB44-61F12C7A55F9}"/>
              </a:ext>
            </a:extLst>
          </p:cNvPr>
          <p:cNvSpPr txBox="1"/>
          <p:nvPr/>
        </p:nvSpPr>
        <p:spPr>
          <a:xfrm>
            <a:off x="8738359" y="6126473"/>
            <a:ext cx="29706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-apple-system"/>
              </a:rPr>
              <a:t>**</a:t>
            </a: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SVR = [(MAP-CVP)/CO] x 80</a:t>
            </a:r>
            <a:endParaRPr lang="en-TH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93DBAA8-991E-0BA2-83FD-19BF10E934F6}"/>
              </a:ext>
            </a:extLst>
          </p:cNvPr>
          <p:cNvSpPr txBox="1"/>
          <p:nvPr/>
        </p:nvSpPr>
        <p:spPr>
          <a:xfrm>
            <a:off x="8906416" y="6368923"/>
            <a:ext cx="328558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100" i="0" dirty="0">
                <a:solidFill>
                  <a:srgbClr val="333333"/>
                </a:solidFill>
                <a:effectLst/>
              </a:rPr>
              <a:t>Calculation of Systemic Vascular Resistance (SVR) </a:t>
            </a:r>
          </a:p>
          <a:p>
            <a:pPr algn="l"/>
            <a:r>
              <a:rPr lang="en-US" sz="1100" i="0" dirty="0">
                <a:solidFill>
                  <a:srgbClr val="333333"/>
                </a:solidFill>
                <a:effectLst/>
              </a:rPr>
              <a:t>Using Pressures Measured from </a:t>
            </a:r>
            <a:r>
              <a:rPr lang="en-US" sz="1100" b="1" i="0" dirty="0">
                <a:solidFill>
                  <a:srgbClr val="333333"/>
                </a:solidFill>
                <a:effectLst/>
              </a:rPr>
              <a:t>Swan-Ganz Catheter</a:t>
            </a:r>
          </a:p>
        </p:txBody>
      </p:sp>
    </p:spTree>
    <p:extLst>
      <p:ext uri="{BB962C8B-B14F-4D97-AF65-F5344CB8AC3E}">
        <p14:creationId xmlns:p14="http://schemas.microsoft.com/office/powerpoint/2010/main" val="13459373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DC82C-D49C-C6AF-9B31-9D1A45496A37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75000"/>
            </a:schemeClr>
          </a:solidFill>
        </p:spPr>
        <p:txBody>
          <a:bodyPr/>
          <a:lstStyle/>
          <a:p>
            <a:r>
              <a:rPr lang="en-TH" sz="4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ARDS – Q10</a:t>
            </a:r>
            <a:endParaRPr lang="en-TH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017D5DA-478F-9C21-5216-7EDFC1F721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7" y="1964531"/>
            <a:ext cx="10515600" cy="1654453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2567DCF-8F56-2D7B-0D87-056FE95D01AA}"/>
              </a:ext>
            </a:extLst>
          </p:cNvPr>
          <p:cNvCxnSpPr>
            <a:cxnSpLocks/>
          </p:cNvCxnSpPr>
          <p:nvPr/>
        </p:nvCxnSpPr>
        <p:spPr>
          <a:xfrm>
            <a:off x="9371252" y="2916212"/>
            <a:ext cx="198254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2AB773DA-CF92-65E7-547E-431B9053F659}"/>
              </a:ext>
            </a:extLst>
          </p:cNvPr>
          <p:cNvSpPr/>
          <p:nvPr/>
        </p:nvSpPr>
        <p:spPr>
          <a:xfrm>
            <a:off x="7039983" y="2700189"/>
            <a:ext cx="1698212" cy="210030"/>
          </a:xfrm>
          <a:prstGeom prst="rect">
            <a:avLst/>
          </a:prstGeom>
          <a:solidFill>
            <a:srgbClr val="92D05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6DAEC0B-CAFA-05B6-CE40-D62E826869D4}"/>
              </a:ext>
            </a:extLst>
          </p:cNvPr>
          <p:cNvSpPr/>
          <p:nvPr/>
        </p:nvSpPr>
        <p:spPr>
          <a:xfrm>
            <a:off x="2853144" y="2058283"/>
            <a:ext cx="717550" cy="203616"/>
          </a:xfrm>
          <a:prstGeom prst="rect">
            <a:avLst/>
          </a:prstGeom>
          <a:solidFill>
            <a:srgbClr val="FF535E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82631BA-0E65-6FFF-CDBC-F852028D25B9}"/>
              </a:ext>
            </a:extLst>
          </p:cNvPr>
          <p:cNvSpPr/>
          <p:nvPr/>
        </p:nvSpPr>
        <p:spPr>
          <a:xfrm>
            <a:off x="3741426" y="2058016"/>
            <a:ext cx="463550" cy="203616"/>
          </a:xfrm>
          <a:prstGeom prst="rect">
            <a:avLst/>
          </a:prstGeom>
          <a:solidFill>
            <a:srgbClr val="FF535E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B41C7EF-450B-2EC7-205E-4F2B420E8287}"/>
              </a:ext>
            </a:extLst>
          </p:cNvPr>
          <p:cNvSpPr/>
          <p:nvPr/>
        </p:nvSpPr>
        <p:spPr>
          <a:xfrm>
            <a:off x="3667063" y="2433667"/>
            <a:ext cx="537914" cy="203616"/>
          </a:xfrm>
          <a:prstGeom prst="rect">
            <a:avLst/>
          </a:prstGeom>
          <a:solidFill>
            <a:srgbClr val="FF535E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1BB230A-80ED-90F3-4D3F-AC7397BF48C3}"/>
              </a:ext>
            </a:extLst>
          </p:cNvPr>
          <p:cNvSpPr txBox="1"/>
          <p:nvPr/>
        </p:nvSpPr>
        <p:spPr>
          <a:xfrm>
            <a:off x="838198" y="3946069"/>
            <a:ext cx="1051559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H" dirty="0"/>
              <a:t>- </a:t>
            </a:r>
            <a:r>
              <a:rPr lang="en-US" b="1" dirty="0"/>
              <a:t>ARDS</a:t>
            </a:r>
            <a:r>
              <a:rPr lang="en-US" dirty="0"/>
              <a:t> cause fluid leakage from the intravascular space</a:t>
            </a:r>
            <a:endParaRPr lang="en-TH" dirty="0"/>
          </a:p>
          <a:p>
            <a:r>
              <a:rPr lang="en-TH" dirty="0"/>
              <a:t>- </a:t>
            </a:r>
            <a:r>
              <a:rPr lang="en-US" b="1" dirty="0"/>
              <a:t>Characterized</a:t>
            </a:r>
            <a:r>
              <a:rPr lang="en-US" dirty="0"/>
              <a:t> by varying degrees of alteration in pulmonary capillary permeability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>
                <a:solidFill>
                  <a:schemeClr val="bg1"/>
                </a:solidFill>
                <a:highlight>
                  <a:srgbClr val="FF535E"/>
                </a:highlight>
                <a:sym typeface="Wingdings" pitchFamily="2" charset="2"/>
              </a:rPr>
              <a:t>P</a:t>
            </a:r>
            <a:r>
              <a:rPr lang="en-US" dirty="0">
                <a:solidFill>
                  <a:schemeClr val="bg1"/>
                </a:solidFill>
                <a:highlight>
                  <a:srgbClr val="FF535E"/>
                </a:highlight>
              </a:rPr>
              <a:t>ulmonary edema</a:t>
            </a:r>
          </a:p>
          <a:p>
            <a:endParaRPr lang="en-TH" dirty="0">
              <a:solidFill>
                <a:schemeClr val="bg1"/>
              </a:solidFill>
              <a:highlight>
                <a:srgbClr val="FF535E"/>
              </a:highlight>
            </a:endParaRPr>
          </a:p>
          <a:p>
            <a:r>
              <a:rPr lang="en-TH" dirty="0"/>
              <a:t>- </a:t>
            </a:r>
            <a:r>
              <a:rPr lang="en-TH" b="1" dirty="0"/>
              <a:t>Requiring Fluid resuscitate</a:t>
            </a:r>
            <a:r>
              <a:rPr lang="en-TH" dirty="0"/>
              <a:t> due to </a:t>
            </a:r>
            <a:r>
              <a:rPr lang="en-TH" u="sng" dirty="0"/>
              <a:t>hypovolumia</a:t>
            </a:r>
            <a:r>
              <a:rPr lang="en-TH" dirty="0"/>
              <a:t> and </a:t>
            </a:r>
            <a:r>
              <a:rPr lang="en-TH" u="sng" dirty="0"/>
              <a:t>hemodynamic instability</a:t>
            </a:r>
            <a:r>
              <a:rPr lang="en-TH" dirty="0"/>
              <a:t> associated with </a:t>
            </a:r>
            <a:r>
              <a:rPr lang="en-US" dirty="0"/>
              <a:t>ARDS</a:t>
            </a:r>
            <a:endParaRPr lang="en-TH" dirty="0"/>
          </a:p>
          <a:p>
            <a:endParaRPr lang="en-TH" dirty="0"/>
          </a:p>
          <a:p>
            <a:r>
              <a:rPr lang="en-US" dirty="0"/>
              <a:t>- </a:t>
            </a:r>
            <a:r>
              <a:rPr lang="en-US" b="1" dirty="0"/>
              <a:t>Fluid accumulation</a:t>
            </a:r>
            <a:r>
              <a:rPr lang="en-US" dirty="0"/>
              <a:t> associated with </a:t>
            </a:r>
            <a:r>
              <a:rPr lang="en-US" dirty="0">
                <a:solidFill>
                  <a:schemeClr val="bg1"/>
                </a:solidFill>
                <a:highlight>
                  <a:srgbClr val="FF535E"/>
                </a:highlight>
              </a:rPr>
              <a:t>Higher mortality rate</a:t>
            </a:r>
            <a:r>
              <a:rPr lang="en-US" dirty="0">
                <a:solidFill>
                  <a:schemeClr val="bg1"/>
                </a:solidFill>
              </a:rPr>
              <a:t> </a:t>
            </a:r>
            <a:endParaRPr lang="en-US" sz="2400" b="1" dirty="0">
              <a:solidFill>
                <a:schemeClr val="bg1"/>
              </a:solidFill>
            </a:endParaRPr>
          </a:p>
          <a:p>
            <a:endParaRPr lang="en-TH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D8AFE1A-287C-AE2B-46AC-FAC234BAD805}"/>
              </a:ext>
            </a:extLst>
          </p:cNvPr>
          <p:cNvCxnSpPr>
            <a:cxnSpLocks/>
          </p:cNvCxnSpPr>
          <p:nvPr/>
        </p:nvCxnSpPr>
        <p:spPr>
          <a:xfrm>
            <a:off x="5214100" y="2910219"/>
            <a:ext cx="150942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688B807-E00F-D2EC-B065-A6BA1E0DEC98}"/>
              </a:ext>
            </a:extLst>
          </p:cNvPr>
          <p:cNvCxnSpPr>
            <a:cxnSpLocks/>
          </p:cNvCxnSpPr>
          <p:nvPr/>
        </p:nvCxnSpPr>
        <p:spPr>
          <a:xfrm>
            <a:off x="2340912" y="3102961"/>
            <a:ext cx="77880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29323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DC82C-D49C-C6AF-9B31-9D1A45496A37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75000"/>
            </a:schemeClr>
          </a:solidFill>
        </p:spPr>
        <p:txBody>
          <a:bodyPr/>
          <a:lstStyle/>
          <a:p>
            <a:r>
              <a:rPr lang="en-TH" sz="4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ARDS – Q10</a:t>
            </a:r>
            <a:endParaRPr lang="en-TH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017D5DA-478F-9C21-5216-7EDFC1F721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2227" b="59337"/>
          <a:stretch/>
        </p:blipFill>
        <p:spPr>
          <a:xfrm>
            <a:off x="3775361" y="665020"/>
            <a:ext cx="7175821" cy="79462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6DAEC0B-CAFA-05B6-CE40-D62E826869D4}"/>
              </a:ext>
            </a:extLst>
          </p:cNvPr>
          <p:cNvSpPr/>
          <p:nvPr/>
        </p:nvSpPr>
        <p:spPr>
          <a:xfrm>
            <a:off x="6150532" y="774484"/>
            <a:ext cx="847545" cy="240504"/>
          </a:xfrm>
          <a:prstGeom prst="rect">
            <a:avLst/>
          </a:prstGeom>
          <a:solidFill>
            <a:srgbClr val="FF535E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82631BA-0E65-6FFF-CDBC-F852028D25B9}"/>
              </a:ext>
            </a:extLst>
          </p:cNvPr>
          <p:cNvSpPr/>
          <p:nvPr/>
        </p:nvSpPr>
        <p:spPr>
          <a:xfrm>
            <a:off x="7205067" y="774219"/>
            <a:ext cx="547529" cy="240504"/>
          </a:xfrm>
          <a:prstGeom prst="rect">
            <a:avLst/>
          </a:prstGeom>
          <a:solidFill>
            <a:srgbClr val="FF535E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B41C7EF-450B-2EC7-205E-4F2B420E8287}"/>
              </a:ext>
            </a:extLst>
          </p:cNvPr>
          <p:cNvSpPr/>
          <p:nvPr/>
        </p:nvSpPr>
        <p:spPr>
          <a:xfrm>
            <a:off x="7073298" y="1214412"/>
            <a:ext cx="635365" cy="240504"/>
          </a:xfrm>
          <a:prstGeom prst="rect">
            <a:avLst/>
          </a:prstGeom>
          <a:solidFill>
            <a:srgbClr val="FF535E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6801FE-29CA-FBC7-A8F3-3808DFBC4F03}"/>
              </a:ext>
            </a:extLst>
          </p:cNvPr>
          <p:cNvSpPr txBox="1"/>
          <p:nvPr/>
        </p:nvSpPr>
        <p:spPr>
          <a:xfrm>
            <a:off x="278654" y="1836572"/>
            <a:ext cx="116892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Summary of evidence</a:t>
            </a:r>
            <a:br>
              <a:rPr lang="en-US" sz="2000" b="1" dirty="0"/>
            </a:br>
            <a:r>
              <a:rPr lang="en-US" sz="2000" b="1" dirty="0"/>
              <a:t>- </a:t>
            </a:r>
            <a:r>
              <a:rPr lang="en-US" sz="1800" b="1" dirty="0"/>
              <a:t>The National Heart, Lung, and Blood Institute Acute Respiratory Distress Syndrome (ARDS) Clinical Trials Network</a:t>
            </a:r>
            <a:r>
              <a:rPr lang="en-US" b="1" baseline="30000" dirty="0"/>
              <a:t>21</a:t>
            </a:r>
            <a:endParaRPr lang="en-US" b="1" dirty="0">
              <a:solidFill>
                <a:srgbClr val="FFFFFF"/>
              </a:solidFill>
              <a:highlight>
                <a:srgbClr val="4472C4"/>
              </a:highlight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BEAD28C-81A3-42D8-1183-A1349CD558C4}"/>
              </a:ext>
            </a:extLst>
          </p:cNvPr>
          <p:cNvSpPr txBox="1"/>
          <p:nvPr/>
        </p:nvSpPr>
        <p:spPr>
          <a:xfrm>
            <a:off x="246530" y="6354884"/>
            <a:ext cx="584947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TH" sz="1000" baseline="30000" dirty="0"/>
              <a:t>21</a:t>
            </a:r>
            <a:r>
              <a:rPr lang="en-TH" sz="1000" dirty="0"/>
              <a:t>National Heart Lung and Blood Institute Acute Respiratory Distress Syndrome (ARDS) Clinical Trials Network (2006) Comparison of two fluid-management strategies in acute lung injury. N Engl J Med 354:2564–2575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805D817-9AC2-8462-F605-BB8784526E2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-2" b="37996"/>
          <a:stretch/>
        </p:blipFill>
        <p:spPr>
          <a:xfrm>
            <a:off x="1201505" y="2544458"/>
            <a:ext cx="4633494" cy="367592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7E52CF9-9486-5A46-4244-C666746B566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86818"/>
          <a:stretch/>
        </p:blipFill>
        <p:spPr>
          <a:xfrm>
            <a:off x="6574304" y="2544458"/>
            <a:ext cx="4633494" cy="78151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888902C-0A45-C429-CD4C-B28531A3F09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2193"/>
          <a:stretch/>
        </p:blipFill>
        <p:spPr>
          <a:xfrm>
            <a:off x="6574304" y="3325977"/>
            <a:ext cx="4633494" cy="2241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93199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DC82C-D49C-C6AF-9B31-9D1A45496A37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75000"/>
            </a:schemeClr>
          </a:solidFill>
        </p:spPr>
        <p:txBody>
          <a:bodyPr/>
          <a:lstStyle/>
          <a:p>
            <a:r>
              <a:rPr lang="en-TH" sz="4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ARDS – Q10</a:t>
            </a:r>
            <a:endParaRPr lang="en-TH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017D5DA-478F-9C21-5216-7EDFC1F721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2227" b="59337"/>
          <a:stretch/>
        </p:blipFill>
        <p:spPr>
          <a:xfrm>
            <a:off x="3775361" y="665020"/>
            <a:ext cx="7175821" cy="79462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6DAEC0B-CAFA-05B6-CE40-D62E826869D4}"/>
              </a:ext>
            </a:extLst>
          </p:cNvPr>
          <p:cNvSpPr/>
          <p:nvPr/>
        </p:nvSpPr>
        <p:spPr>
          <a:xfrm>
            <a:off x="6150532" y="774484"/>
            <a:ext cx="847545" cy="240504"/>
          </a:xfrm>
          <a:prstGeom prst="rect">
            <a:avLst/>
          </a:prstGeom>
          <a:solidFill>
            <a:srgbClr val="FF535E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82631BA-0E65-6FFF-CDBC-F852028D25B9}"/>
              </a:ext>
            </a:extLst>
          </p:cNvPr>
          <p:cNvSpPr/>
          <p:nvPr/>
        </p:nvSpPr>
        <p:spPr>
          <a:xfrm>
            <a:off x="7205067" y="774219"/>
            <a:ext cx="547529" cy="240504"/>
          </a:xfrm>
          <a:prstGeom prst="rect">
            <a:avLst/>
          </a:prstGeom>
          <a:solidFill>
            <a:srgbClr val="FF535E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B41C7EF-450B-2EC7-205E-4F2B420E8287}"/>
              </a:ext>
            </a:extLst>
          </p:cNvPr>
          <p:cNvSpPr/>
          <p:nvPr/>
        </p:nvSpPr>
        <p:spPr>
          <a:xfrm>
            <a:off x="7073298" y="1214412"/>
            <a:ext cx="635365" cy="240504"/>
          </a:xfrm>
          <a:prstGeom prst="rect">
            <a:avLst/>
          </a:prstGeom>
          <a:solidFill>
            <a:srgbClr val="FF535E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6801FE-29CA-FBC7-A8F3-3808DFBC4F03}"/>
              </a:ext>
            </a:extLst>
          </p:cNvPr>
          <p:cNvSpPr txBox="1"/>
          <p:nvPr/>
        </p:nvSpPr>
        <p:spPr>
          <a:xfrm>
            <a:off x="278654" y="1836572"/>
            <a:ext cx="116892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Summary of evidence</a:t>
            </a:r>
            <a:br>
              <a:rPr lang="en-US" sz="2000" b="1" dirty="0"/>
            </a:br>
            <a:r>
              <a:rPr lang="en-US" sz="2000" b="1" dirty="0"/>
              <a:t>- </a:t>
            </a:r>
            <a:r>
              <a:rPr lang="en-US" sz="1800" b="1" dirty="0"/>
              <a:t>The National Heart, Lung, and Blood Institute Acute Respiratory Distress Syndrome (ARDS) Clinical Trials Network</a:t>
            </a:r>
            <a:r>
              <a:rPr lang="en-US" b="1" baseline="30000" dirty="0"/>
              <a:t>21</a:t>
            </a:r>
            <a:endParaRPr lang="en-US" b="1" dirty="0">
              <a:solidFill>
                <a:srgbClr val="FFFFFF"/>
              </a:solidFill>
              <a:highlight>
                <a:srgbClr val="4472C4"/>
              </a:highlight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BEAD28C-81A3-42D8-1183-A1349CD558C4}"/>
              </a:ext>
            </a:extLst>
          </p:cNvPr>
          <p:cNvSpPr txBox="1"/>
          <p:nvPr/>
        </p:nvSpPr>
        <p:spPr>
          <a:xfrm>
            <a:off x="246530" y="6354884"/>
            <a:ext cx="584947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TH" sz="1000" baseline="30000" dirty="0"/>
              <a:t>21</a:t>
            </a:r>
            <a:r>
              <a:rPr lang="en-TH" sz="1000" dirty="0"/>
              <a:t>National Heart Lung and Blood Institute Acute Respiratory Distress Syndrome (ARDS) Clinical Trials Network (2006) Comparison of two fluid-management strategies in acute lung injury. N Engl J Med 354:2564–2575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3B5C9B-1ECA-F706-F727-ECE1CDFF8A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1360" y="2644074"/>
            <a:ext cx="4158343" cy="3611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01136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AF1F2E8-F67E-C346-1AB8-4E2EB6673B94}"/>
              </a:ext>
            </a:extLst>
          </p:cNvPr>
          <p:cNvSpPr/>
          <p:nvPr/>
        </p:nvSpPr>
        <p:spPr>
          <a:xfrm>
            <a:off x="4602956" y="1426881"/>
            <a:ext cx="2986088" cy="12001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5400" dirty="0"/>
              <a:t>Q &amp; A</a:t>
            </a:r>
          </a:p>
        </p:txBody>
      </p:sp>
      <p:sp>
        <p:nvSpPr>
          <p:cNvPr id="4" name="TextBox 3">
            <a:hlinkClick r:id="rId3"/>
            <a:extLst>
              <a:ext uri="{FF2B5EF4-FFF2-40B4-BE49-F238E27FC236}">
                <a16:creationId xmlns:a16="http://schemas.microsoft.com/office/drawing/2014/main" id="{5936A08E-E217-5D1C-64E7-0413C37BD076}"/>
              </a:ext>
            </a:extLst>
          </p:cNvPr>
          <p:cNvSpPr txBox="1"/>
          <p:nvPr/>
        </p:nvSpPr>
        <p:spPr>
          <a:xfrm>
            <a:off x="1620091" y="5776258"/>
            <a:ext cx="957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dirty="0">
                <a:hlinkClick r:id="rId3"/>
              </a:rPr>
              <a:t>Ref data</a:t>
            </a:r>
            <a:endParaRPr lang="en-TH" dirty="0"/>
          </a:p>
        </p:txBody>
      </p:sp>
      <p:pic>
        <p:nvPicPr>
          <p:cNvPr id="7" name="Picture 6">
            <a:hlinkClick r:id="rId4"/>
            <a:extLst>
              <a:ext uri="{FF2B5EF4-FFF2-40B4-BE49-F238E27FC236}">
                <a16:creationId xmlns:a16="http://schemas.microsoft.com/office/drawing/2014/main" id="{C3E51F5A-6881-D51F-5207-E796135DC5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2371" y="3120240"/>
            <a:ext cx="2347257" cy="2347257"/>
          </a:xfrm>
          <a:prstGeom prst="rect">
            <a:avLst/>
          </a:prstGeom>
        </p:spPr>
      </p:pic>
      <p:sp>
        <p:nvSpPr>
          <p:cNvPr id="8" name="TextBox 7">
            <a:hlinkClick r:id="rId4"/>
            <a:extLst>
              <a:ext uri="{FF2B5EF4-FFF2-40B4-BE49-F238E27FC236}">
                <a16:creationId xmlns:a16="http://schemas.microsoft.com/office/drawing/2014/main" id="{987696DD-7BDC-3879-4BAE-177330468332}"/>
              </a:ext>
            </a:extLst>
          </p:cNvPr>
          <p:cNvSpPr txBox="1"/>
          <p:nvPr/>
        </p:nvSpPr>
        <p:spPr>
          <a:xfrm>
            <a:off x="4117593" y="5776257"/>
            <a:ext cx="40374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0" dirty="0">
                <a:solidFill>
                  <a:srgbClr val="333333"/>
                </a:solidFill>
                <a:effectLst/>
                <a:hlinkClick r:id="rId4"/>
              </a:rPr>
              <a:t>Calculation of Systemic Vascular Resistance (SVR) </a:t>
            </a:r>
          </a:p>
          <a:p>
            <a:pPr algn="ctr"/>
            <a:r>
              <a:rPr lang="en-US" sz="1400" i="0" dirty="0">
                <a:solidFill>
                  <a:srgbClr val="333333"/>
                </a:solidFill>
                <a:effectLst/>
                <a:hlinkClick r:id="rId4"/>
              </a:rPr>
              <a:t>Using Pressures Measured from </a:t>
            </a:r>
            <a:r>
              <a:rPr lang="en-US" sz="1400" b="1" i="0" dirty="0">
                <a:solidFill>
                  <a:srgbClr val="333333"/>
                </a:solidFill>
                <a:effectLst/>
                <a:hlinkClick r:id="rId4"/>
              </a:rPr>
              <a:t>Swan-Ganz Catheter</a:t>
            </a:r>
            <a:endParaRPr lang="en-US" sz="1400" b="1" i="0" dirty="0">
              <a:solidFill>
                <a:srgbClr val="333333"/>
              </a:solidFill>
              <a:effectLst/>
            </a:endParaRPr>
          </a:p>
        </p:txBody>
      </p:sp>
      <p:sp>
        <p:nvSpPr>
          <p:cNvPr id="11" name="TextBox 10">
            <a:hlinkClick r:id="rId6"/>
            <a:extLst>
              <a:ext uri="{FF2B5EF4-FFF2-40B4-BE49-F238E27FC236}">
                <a16:creationId xmlns:a16="http://schemas.microsoft.com/office/drawing/2014/main" id="{FDCAE2E9-E67D-3D86-28C2-1E8B2E108684}"/>
              </a:ext>
            </a:extLst>
          </p:cNvPr>
          <p:cNvSpPr txBox="1"/>
          <p:nvPr/>
        </p:nvSpPr>
        <p:spPr>
          <a:xfrm>
            <a:off x="9379489" y="5807036"/>
            <a:ext cx="15887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i="0" dirty="0">
                <a:solidFill>
                  <a:srgbClr val="333333"/>
                </a:solidFill>
                <a:effectLst/>
                <a:hlinkClick r:id="rId6"/>
              </a:rPr>
              <a:t>Shock simulation</a:t>
            </a:r>
            <a:endParaRPr lang="en-US" sz="1600" b="1" i="0" dirty="0">
              <a:solidFill>
                <a:srgbClr val="333333"/>
              </a:solidFill>
              <a:effectLst/>
            </a:endParaRPr>
          </a:p>
        </p:txBody>
      </p:sp>
      <p:pic>
        <p:nvPicPr>
          <p:cNvPr id="6" name="Picture 5">
            <a:hlinkClick r:id="rId6"/>
            <a:extLst>
              <a:ext uri="{FF2B5EF4-FFF2-40B4-BE49-F238E27FC236}">
                <a16:creationId xmlns:a16="http://schemas.microsoft.com/office/drawing/2014/main" id="{D1B82ADE-6A7A-02B3-CED0-04DA324707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67389" y="3120240"/>
            <a:ext cx="2347257" cy="2347257"/>
          </a:xfrm>
          <a:prstGeom prst="rect">
            <a:avLst/>
          </a:prstGeom>
        </p:spPr>
      </p:pic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1FE3DFE8-AAD9-1CE0-E275-D223DA77DDA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7353" y="3120239"/>
            <a:ext cx="2347257" cy="2347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1923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DC82C-D49C-C6AF-9B31-9D1A45496A37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75000"/>
            </a:schemeClr>
          </a:solidFill>
        </p:spPr>
        <p:txBody>
          <a:bodyPr/>
          <a:lstStyle/>
          <a:p>
            <a:r>
              <a:rPr lang="en-US" b="1" dirty="0">
                <a:solidFill>
                  <a:schemeClr val="bg1">
                    <a:lumMod val="95000"/>
                  </a:schemeClr>
                </a:solidFill>
              </a:rPr>
              <a:t>The Four (or Six) D’s</a:t>
            </a:r>
            <a:endParaRPr lang="en-TH" b="1" dirty="0">
              <a:solidFill>
                <a:schemeClr val="bg1">
                  <a:lumMod val="9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F7BD018-77EE-5274-46BD-3256B56B310A}"/>
                  </a:ext>
                </a:extLst>
              </p:cNvPr>
              <p:cNvSpPr txBox="1"/>
              <p:nvPr/>
            </p:nvSpPr>
            <p:spPr>
              <a:xfrm>
                <a:off x="2968188" y="1982897"/>
                <a:ext cx="6255623" cy="584775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𝑴𝑨𝑷</m:t>
                      </m:r>
                      <m:r>
                        <a:rPr lang="en-US" sz="3200" b="1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𝑳𝑽𝑬𝑭</m:t>
                      </m:r>
                      <m:r>
                        <a:rPr lang="en-US" sz="3200" b="1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3200" b="1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𝑬𝑫𝑽</m:t>
                      </m:r>
                      <m:r>
                        <a:rPr lang="en-US" sz="3200" b="1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3200" b="1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𝑯𝑹</m:t>
                      </m:r>
                      <m:r>
                        <a:rPr lang="en-US" sz="3200" b="1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3200" b="1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𝑺𝑽𝑹</m:t>
                      </m:r>
                    </m:oMath>
                  </m:oMathPara>
                </a14:m>
                <a:endParaRPr lang="en-TH" sz="3200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F7BD018-77EE-5274-46BD-3256B56B31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8188" y="1982897"/>
                <a:ext cx="6255623" cy="584775"/>
              </a:xfrm>
              <a:prstGeom prst="rect">
                <a:avLst/>
              </a:prstGeom>
              <a:blipFill>
                <a:blip r:embed="rId3"/>
                <a:stretch>
                  <a:fillRect b="-23404"/>
                </a:stretch>
              </a:blipFill>
            </p:spPr>
            <p:txBody>
              <a:bodyPr/>
              <a:lstStyle/>
              <a:p>
                <a:r>
                  <a:rPr lang="en-T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Arterial pressure regulation">
            <a:extLst>
              <a:ext uri="{FF2B5EF4-FFF2-40B4-BE49-F238E27FC236}">
                <a16:creationId xmlns:a16="http://schemas.microsoft.com/office/drawing/2014/main" id="{ACFDA129-06A3-3862-4248-AD0CED4D32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4765" y="2859881"/>
            <a:ext cx="4753527" cy="3689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69889B5-2677-4456-E063-119FA51BF96B}"/>
              </a:ext>
            </a:extLst>
          </p:cNvPr>
          <p:cNvSpPr txBox="1"/>
          <p:nvPr/>
        </p:nvSpPr>
        <p:spPr>
          <a:xfrm>
            <a:off x="9223811" y="5810751"/>
            <a:ext cx="2962829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 err="1"/>
              <a:t>Klabunde</a:t>
            </a:r>
            <a:r>
              <a:rPr lang="en-US" sz="1050" dirty="0"/>
              <a:t> RE. Factors Regulating Arterial Blood Pressure [Internet]. Cardiovascular Physiology Concepts. [cited 2025 Nov 17]. Available from: </a:t>
            </a:r>
            <a:r>
              <a:rPr lang="en-US" sz="1050" dirty="0">
                <a:hlinkClick r:id="rId5"/>
              </a:rPr>
              <a:t>https://cvphysiology.com/blood-pressure/bp022</a:t>
            </a:r>
            <a:endParaRPr lang="en-TH" sz="1050" dirty="0"/>
          </a:p>
        </p:txBody>
      </p:sp>
    </p:spTree>
    <p:extLst>
      <p:ext uri="{BB962C8B-B14F-4D97-AF65-F5344CB8AC3E}">
        <p14:creationId xmlns:p14="http://schemas.microsoft.com/office/powerpoint/2010/main" val="2694135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DC82C-D49C-C6AF-9B31-9D1A45496A37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75000"/>
            </a:schemeClr>
          </a:solidFill>
        </p:spPr>
        <p:txBody>
          <a:bodyPr/>
          <a:lstStyle/>
          <a:p>
            <a:r>
              <a:rPr lang="en-US" b="1" dirty="0">
                <a:solidFill>
                  <a:schemeClr val="bg1">
                    <a:lumMod val="95000"/>
                  </a:schemeClr>
                </a:solidFill>
              </a:rPr>
              <a:t>ROSE concept</a:t>
            </a:r>
            <a:endParaRPr lang="en-TH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CDB6CB1-2925-114F-38DC-FD0DC0877C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045" y="1867439"/>
            <a:ext cx="7005034" cy="4516593"/>
          </a:xfrm>
          <a:prstGeom prst="rect">
            <a:avLst/>
          </a:prstGeom>
          <a:ln>
            <a:noFill/>
          </a:ln>
          <a:effectLst/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E1F71E0-35CC-4822-DB6E-35F1324361EF}"/>
              </a:ext>
            </a:extLst>
          </p:cNvPr>
          <p:cNvSpPr txBox="1"/>
          <p:nvPr/>
        </p:nvSpPr>
        <p:spPr>
          <a:xfrm>
            <a:off x="7484552" y="1867441"/>
            <a:ext cx="410753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sz="2000" b="1" dirty="0">
                <a:solidFill>
                  <a:schemeClr val="bg1"/>
                </a:solidFill>
                <a:highlight>
                  <a:srgbClr val="4472C4"/>
                </a:highlight>
              </a:rPr>
              <a:t>Resuscitation </a:t>
            </a:r>
            <a:r>
              <a:rPr lang="en-TH" dirty="0"/>
              <a:t> </a:t>
            </a:r>
          </a:p>
          <a:p>
            <a:r>
              <a:rPr lang="en-TH" dirty="0"/>
              <a:t>- </a:t>
            </a:r>
            <a:r>
              <a:rPr lang="en-US" dirty="0"/>
              <a:t>“When to start fluid therapy?”</a:t>
            </a:r>
            <a:endParaRPr lang="en-TH" dirty="0"/>
          </a:p>
          <a:p>
            <a:r>
              <a:rPr lang="en-TH" dirty="0"/>
              <a:t>- </a:t>
            </a:r>
            <a:r>
              <a:rPr lang="en-TH" b="1" dirty="0"/>
              <a:t>Aim</a:t>
            </a:r>
            <a:r>
              <a:rPr lang="en-TH" dirty="0"/>
              <a:t> “restoration of the organ perfusion”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C9D3AE-FD81-2B0B-DEFA-8835BD8ADA0F}"/>
              </a:ext>
            </a:extLst>
          </p:cNvPr>
          <p:cNvSpPr txBox="1"/>
          <p:nvPr/>
        </p:nvSpPr>
        <p:spPr>
          <a:xfrm>
            <a:off x="7465954" y="2994875"/>
            <a:ext cx="4809843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sz="2000" b="1" dirty="0">
                <a:solidFill>
                  <a:schemeClr val="bg1"/>
                </a:solidFill>
                <a:highlight>
                  <a:srgbClr val="4472C4"/>
                </a:highlight>
              </a:rPr>
              <a:t>Optimization</a:t>
            </a:r>
            <a:r>
              <a:rPr lang="en-TH" sz="2000" b="1" dirty="0"/>
              <a:t> </a:t>
            </a:r>
            <a:endParaRPr lang="en-TH" dirty="0"/>
          </a:p>
          <a:p>
            <a:r>
              <a:rPr lang="en-TH" dirty="0"/>
              <a:t>- </a:t>
            </a:r>
            <a:r>
              <a:rPr lang="en-TH" b="1" dirty="0"/>
              <a:t>Aim</a:t>
            </a:r>
            <a:r>
              <a:rPr lang="en-TH" dirty="0"/>
              <a:t> “avoid fluid overload with retain perfusion”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DAFB51-45D8-C512-DB3A-10B644387C8A}"/>
              </a:ext>
            </a:extLst>
          </p:cNvPr>
          <p:cNvSpPr txBox="1"/>
          <p:nvPr/>
        </p:nvSpPr>
        <p:spPr>
          <a:xfrm>
            <a:off x="7465954" y="3745064"/>
            <a:ext cx="4371581" cy="12311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sz="2000" b="1" dirty="0">
                <a:solidFill>
                  <a:schemeClr val="bg1"/>
                </a:solidFill>
                <a:highlight>
                  <a:srgbClr val="4472C4"/>
                </a:highlight>
              </a:rPr>
              <a:t>Stabilization</a:t>
            </a:r>
          </a:p>
          <a:p>
            <a:r>
              <a:rPr lang="en-TH" b="1" dirty="0"/>
              <a:t>- </a:t>
            </a:r>
            <a:r>
              <a:rPr lang="en-US" u="sng" dirty="0"/>
              <a:t>Absence of shock</a:t>
            </a:r>
            <a:r>
              <a:rPr lang="en-TH" dirty="0"/>
              <a:t> </a:t>
            </a:r>
          </a:p>
          <a:p>
            <a:r>
              <a:rPr lang="en-TH" dirty="0"/>
              <a:t>- </a:t>
            </a:r>
            <a:r>
              <a:rPr lang="en-US" dirty="0"/>
              <a:t>“When to stop fluid therapy?”</a:t>
            </a:r>
            <a:endParaRPr lang="en-TH" dirty="0"/>
          </a:p>
          <a:p>
            <a:r>
              <a:rPr lang="en-TH" dirty="0"/>
              <a:t>- </a:t>
            </a:r>
            <a:r>
              <a:rPr lang="en-TH" b="1" dirty="0"/>
              <a:t>Aim</a:t>
            </a:r>
            <a:r>
              <a:rPr lang="en-TH" dirty="0"/>
              <a:t> “</a:t>
            </a:r>
            <a:r>
              <a:rPr lang="en-US" dirty="0"/>
              <a:t>maintenance and replacement fluids</a:t>
            </a:r>
            <a:r>
              <a:rPr lang="en-TH" dirty="0"/>
              <a:t>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5B87980-D0CF-21B8-17D0-0724423B0927}"/>
              </a:ext>
            </a:extLst>
          </p:cNvPr>
          <p:cNvSpPr txBox="1"/>
          <p:nvPr/>
        </p:nvSpPr>
        <p:spPr>
          <a:xfrm>
            <a:off x="7484552" y="5152926"/>
            <a:ext cx="3610540" cy="12311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sz="2000" b="1" dirty="0">
                <a:solidFill>
                  <a:schemeClr val="bg1"/>
                </a:solidFill>
                <a:highlight>
                  <a:srgbClr val="4472C4"/>
                </a:highlight>
              </a:rPr>
              <a:t>Evacuation</a:t>
            </a:r>
          </a:p>
          <a:p>
            <a:r>
              <a:rPr lang="en-TH" b="1" dirty="0"/>
              <a:t>- </a:t>
            </a:r>
            <a:r>
              <a:rPr lang="en-US" u="sng" dirty="0"/>
              <a:t>Recovery from shock</a:t>
            </a:r>
          </a:p>
          <a:p>
            <a:r>
              <a:rPr lang="en-US" dirty="0"/>
              <a:t>- When to Start/Stop Fluid Removal?</a:t>
            </a:r>
            <a:endParaRPr lang="en-TH" dirty="0"/>
          </a:p>
          <a:p>
            <a:r>
              <a:rPr lang="en-TH" dirty="0"/>
              <a:t>- </a:t>
            </a:r>
            <a:r>
              <a:rPr lang="en-TH" b="1" dirty="0"/>
              <a:t>Aim</a:t>
            </a:r>
            <a:r>
              <a:rPr lang="en-TH" dirty="0"/>
              <a:t> “</a:t>
            </a:r>
            <a:r>
              <a:rPr lang="en-US" dirty="0"/>
              <a:t>directed fluid removal</a:t>
            </a:r>
            <a:r>
              <a:rPr lang="en-TH" dirty="0"/>
              <a:t>”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DBBD14B-B7B8-5892-55C8-A5DD1EB36371}"/>
              </a:ext>
            </a:extLst>
          </p:cNvPr>
          <p:cNvSpPr txBox="1"/>
          <p:nvPr/>
        </p:nvSpPr>
        <p:spPr>
          <a:xfrm>
            <a:off x="0" y="6384032"/>
            <a:ext cx="569246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100" baseline="30000" dirty="0"/>
              <a:t>1</a:t>
            </a:r>
            <a:r>
              <a:rPr lang="en-US" sz="1100" dirty="0"/>
              <a:t>Malbrain, M.L.N.G. et al. (2024). The 4-indications of Fluid Therapy: Resuscitation, Replacement, Maintenance and Nutrition Fluids, and Beyond. </a:t>
            </a:r>
            <a:endParaRPr lang="en-TH" sz="1100" dirty="0"/>
          </a:p>
        </p:txBody>
      </p:sp>
    </p:spTree>
    <p:extLst>
      <p:ext uri="{BB962C8B-B14F-4D97-AF65-F5344CB8AC3E}">
        <p14:creationId xmlns:p14="http://schemas.microsoft.com/office/powerpoint/2010/main" val="13248511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DC82C-D49C-C6AF-9B31-9D1A45496A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652" y="2587576"/>
            <a:ext cx="2108947" cy="1682848"/>
          </a:xfrm>
          <a:solidFill>
            <a:schemeClr val="accent1">
              <a:lumMod val="75000"/>
            </a:schemeClr>
          </a:solidFill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bg1">
                    <a:lumMod val="95000"/>
                  </a:schemeClr>
                </a:solidFill>
              </a:rPr>
              <a:t>ROSE concept</a:t>
            </a:r>
            <a:endParaRPr lang="en-TH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DBBD14B-B7B8-5892-55C8-A5DD1EB36371}"/>
              </a:ext>
            </a:extLst>
          </p:cNvPr>
          <p:cNvSpPr txBox="1"/>
          <p:nvPr/>
        </p:nvSpPr>
        <p:spPr>
          <a:xfrm>
            <a:off x="9372600" y="6045478"/>
            <a:ext cx="28194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100" baseline="30000" dirty="0"/>
              <a:t>1</a:t>
            </a:r>
            <a:r>
              <a:rPr lang="en-US" sz="1100" dirty="0"/>
              <a:t>Malbrain, M.L.N.G. et al. (2024). The 4-indications of Fluid Therapy: Resuscitation, Replacement, Maintenance and Nutrition Fluids, and Beyond. </a:t>
            </a:r>
            <a:endParaRPr lang="en-TH" sz="11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BB311F-59FD-5152-7782-863C5C63BD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6250" y="147419"/>
            <a:ext cx="6159500" cy="6667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5FC2658-14C4-34AA-8954-AC786DC802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841" t="7269" r="-3" b="89195"/>
          <a:stretch/>
        </p:blipFill>
        <p:spPr>
          <a:xfrm>
            <a:off x="3993775" y="624991"/>
            <a:ext cx="5181975" cy="235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2414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3BB311F-59FD-5152-7782-863C5C63BD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9537" b="49169"/>
          <a:stretch/>
        </p:blipFill>
        <p:spPr>
          <a:xfrm>
            <a:off x="473727" y="646384"/>
            <a:ext cx="11244545" cy="13747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DBF568B-904D-6578-1874-5B54660C1E1C}"/>
              </a:ext>
            </a:extLst>
          </p:cNvPr>
          <p:cNvSpPr txBox="1"/>
          <p:nvPr/>
        </p:nvSpPr>
        <p:spPr>
          <a:xfrm>
            <a:off x="360128" y="2451402"/>
            <a:ext cx="6626320" cy="95410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TH" sz="2000" b="1" dirty="0"/>
              <a:t>(EAFM) </a:t>
            </a:r>
            <a:r>
              <a:rPr lang="en-TH" dirty="0"/>
              <a:t>is the </a:t>
            </a:r>
            <a:r>
              <a:rPr lang="en-TH" b="1" dirty="0"/>
              <a:t>initial hemodynamic resuscitation</a:t>
            </a:r>
            <a:r>
              <a:rPr lang="en-TH" dirty="0"/>
              <a:t> of patients with septic shock  by administering adequate fluids during the first 6 h after the initiation of therapy. [</a:t>
            </a:r>
            <a:r>
              <a:rPr lang="en-US" u="sng" dirty="0"/>
              <a:t>U</a:t>
            </a:r>
            <a:r>
              <a:rPr lang="en-TH" u="sng" dirty="0"/>
              <a:t>p to 30 ml/hr in 1st 3 hr (</a:t>
            </a:r>
            <a:r>
              <a:rPr lang="en-TH" u="sng" dirty="0">
                <a:hlinkClick r:id="rId3" action="ppaction://hlinksldjump"/>
              </a:rPr>
              <a:t>SSC,2016</a:t>
            </a:r>
            <a:r>
              <a:rPr lang="en-TH" dirty="0"/>
              <a:t>)]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6D89F6-541D-2BD0-AD22-81F395B90F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841" t="7269" r="-3" b="89195"/>
          <a:stretch/>
        </p:blipFill>
        <p:spPr>
          <a:xfrm>
            <a:off x="2254624" y="216078"/>
            <a:ext cx="9463648" cy="43030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B2133B6-DC50-A44E-26C4-8258098CDBED}"/>
              </a:ext>
            </a:extLst>
          </p:cNvPr>
          <p:cNvSpPr txBox="1"/>
          <p:nvPr/>
        </p:nvSpPr>
        <p:spPr>
          <a:xfrm>
            <a:off x="4108075" y="3731372"/>
            <a:ext cx="5197290" cy="67710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TH" sz="2000" b="1" dirty="0"/>
              <a:t>(LCFM) </a:t>
            </a:r>
            <a:r>
              <a:rPr lang="en-TH" dirty="0"/>
              <a:t>is defined as </a:t>
            </a:r>
            <a:r>
              <a:rPr lang="en-TH" b="1" dirty="0"/>
              <a:t>2 consecutive days of negative</a:t>
            </a:r>
            <a:r>
              <a:rPr lang="en-TH" b="1" baseline="30000" dirty="0"/>
              <a:t>2</a:t>
            </a:r>
            <a:r>
              <a:rPr lang="en-TH" dirty="0"/>
              <a:t> fluid balance within the first week of the ICU stay.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00A570B-C76D-CF62-5A6B-B18027C886D4}"/>
              </a:ext>
            </a:extLst>
          </p:cNvPr>
          <p:cNvSpPr txBox="1"/>
          <p:nvPr/>
        </p:nvSpPr>
        <p:spPr>
          <a:xfrm>
            <a:off x="6992470" y="4734288"/>
            <a:ext cx="4834217" cy="123110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TH" sz="2000" b="1" dirty="0"/>
              <a:t>(LGFR) </a:t>
            </a:r>
            <a:r>
              <a:rPr lang="en-TH" dirty="0"/>
              <a:t>is defined as </a:t>
            </a:r>
            <a:r>
              <a:rPr lang="en-TH" b="1" dirty="0"/>
              <a:t>active fluid removal</a:t>
            </a:r>
            <a:r>
              <a:rPr lang="en-TH" b="1" baseline="30000" dirty="0"/>
              <a:t>3</a:t>
            </a:r>
            <a:r>
              <a:rPr lang="en-TH" dirty="0"/>
              <a:t> with </a:t>
            </a:r>
            <a:r>
              <a:rPr lang="en-TH" dirty="0">
                <a:solidFill>
                  <a:schemeClr val="bg1"/>
                </a:solidFill>
                <a:highlight>
                  <a:srgbClr val="4472C4"/>
                </a:highlight>
              </a:rPr>
              <a:t>Diuretics</a:t>
            </a:r>
            <a:r>
              <a:rPr lang="en-TH" dirty="0"/>
              <a:t> or </a:t>
            </a:r>
            <a:r>
              <a:rPr lang="en-TH" dirty="0">
                <a:solidFill>
                  <a:schemeClr val="bg1"/>
                </a:solidFill>
                <a:highlight>
                  <a:srgbClr val="4472C4"/>
                </a:highlight>
              </a:rPr>
              <a:t>Renal replacement therapy</a:t>
            </a:r>
            <a:r>
              <a:rPr lang="en-TH" dirty="0"/>
              <a:t> with net ultrafiltration and started within the first week of ICU stay also referred to as de-resuscitation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3B8269C-5B59-D500-DF51-4A09DDB21C0D}"/>
              </a:ext>
            </a:extLst>
          </p:cNvPr>
          <p:cNvSpPr txBox="1"/>
          <p:nvPr/>
        </p:nvSpPr>
        <p:spPr>
          <a:xfrm>
            <a:off x="360128" y="5965394"/>
            <a:ext cx="3591066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TH" sz="1200" b="1" baseline="30000" dirty="0"/>
              <a:t>2</a:t>
            </a:r>
            <a:r>
              <a:rPr lang="en-TH" sz="1100" dirty="0"/>
              <a:t>Murphy CV, Schramm GE, Doherty JA, Reichley RM, Gajic O, Afessa B, et al. The importance of fluid management in acute lung injury secondary to septic shock. Chest. 2009;136(1):102–9.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AAD226B-3404-3741-D342-6B6B51ED34EE}"/>
              </a:ext>
            </a:extLst>
          </p:cNvPr>
          <p:cNvSpPr txBox="1"/>
          <p:nvPr/>
        </p:nvSpPr>
        <p:spPr>
          <a:xfrm>
            <a:off x="6723530" y="6134671"/>
            <a:ext cx="5468470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TH" sz="1200" b="1" baseline="30000" dirty="0"/>
              <a:t>3</a:t>
            </a:r>
            <a:r>
              <a:rPr lang="en-TH" sz="1100" dirty="0"/>
              <a:t>Malbrain ML, Marik PE, Witters I, Cordemans C, Kirkpatrick AW, Roberts DJ, et al. Fluid overload, de-resuscitation, and outcomes in critically ill or injured patients: a systematic review with suggestions for clinical practice. Anaesthesiol Intensive Ther. 2014;46(5):361–80.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EFF5EC5-61DB-C347-25F9-EE75F36C33D8}"/>
              </a:ext>
            </a:extLst>
          </p:cNvPr>
          <p:cNvCxnSpPr/>
          <p:nvPr/>
        </p:nvCxnSpPr>
        <p:spPr>
          <a:xfrm>
            <a:off x="3160059" y="1721224"/>
            <a:ext cx="0" cy="730178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201FACE-990C-260A-534C-0190C0F977E5}"/>
              </a:ext>
            </a:extLst>
          </p:cNvPr>
          <p:cNvCxnSpPr>
            <a:cxnSpLocks/>
          </p:cNvCxnSpPr>
          <p:nvPr/>
        </p:nvCxnSpPr>
        <p:spPr>
          <a:xfrm>
            <a:off x="7965145" y="1721224"/>
            <a:ext cx="0" cy="2010148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0C5C4F1-0032-EAF6-0F10-1652F7B37468}"/>
              </a:ext>
            </a:extLst>
          </p:cNvPr>
          <p:cNvCxnSpPr>
            <a:cxnSpLocks/>
          </p:cNvCxnSpPr>
          <p:nvPr/>
        </p:nvCxnSpPr>
        <p:spPr>
          <a:xfrm>
            <a:off x="10484227" y="1721224"/>
            <a:ext cx="0" cy="3013064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87317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DE9F3C-DFC4-B8B0-8F70-616383CFB917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75000"/>
            </a:schemeClr>
          </a:solidFill>
        </p:spPr>
        <p:txBody>
          <a:bodyPr>
            <a:normAutofit/>
          </a:bodyPr>
          <a:lstStyle/>
          <a:p>
            <a:r>
              <a:rPr lang="en-TH" sz="88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ESICM 2025 part 2</a:t>
            </a:r>
            <a:endParaRPr lang="en-TH" sz="8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73AF68-F4B3-0514-DF2D-A356A44B6979}"/>
              </a:ext>
            </a:extLst>
          </p:cNvPr>
          <p:cNvSpPr txBox="1"/>
          <p:nvPr/>
        </p:nvSpPr>
        <p:spPr>
          <a:xfrm>
            <a:off x="831850" y="4563487"/>
            <a:ext cx="6926695" cy="707886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TH" sz="4000" i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The volumn of resuscitation fluid</a:t>
            </a:r>
            <a:endParaRPr lang="en-TH" sz="4000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67256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4612</TotalTime>
  <Words>3747</Words>
  <Application>Microsoft Macintosh PowerPoint</Application>
  <PresentationFormat>Widescreen</PresentationFormat>
  <Paragraphs>311</Paragraphs>
  <Slides>43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2" baseType="lpstr">
      <vt:lpstr>-apple-system</vt:lpstr>
      <vt:lpstr>Arial</vt:lpstr>
      <vt:lpstr>Calibri</vt:lpstr>
      <vt:lpstr>Calibri Light</vt:lpstr>
      <vt:lpstr>Cambria Math</vt:lpstr>
      <vt:lpstr>Google Sans</vt:lpstr>
      <vt:lpstr>Google Sans Text</vt:lpstr>
      <vt:lpstr>inherit</vt:lpstr>
      <vt:lpstr>Office Theme</vt:lpstr>
      <vt:lpstr>ESICM 2025 part 2 The volumn of resuscitation fluid + ROSE concept</vt:lpstr>
      <vt:lpstr>The Four (or Six) D’s</vt:lpstr>
      <vt:lpstr>The Four (or Six) D’s</vt:lpstr>
      <vt:lpstr>The Four (or Six) D’s</vt:lpstr>
      <vt:lpstr>The Four (or Six) D’s</vt:lpstr>
      <vt:lpstr>ROSE concept</vt:lpstr>
      <vt:lpstr>ROSE concept</vt:lpstr>
      <vt:lpstr>PowerPoint Presentation</vt:lpstr>
      <vt:lpstr>ESICM 2025 part 2</vt:lpstr>
      <vt:lpstr>ESICM 2025 part 2</vt:lpstr>
      <vt:lpstr>Sepsis – Q1</vt:lpstr>
      <vt:lpstr>Sepsis – Q1</vt:lpstr>
      <vt:lpstr>Sepsis – Q1</vt:lpstr>
      <vt:lpstr>Sepsis – Q1</vt:lpstr>
      <vt:lpstr>Sepsis – Q1</vt:lpstr>
      <vt:lpstr>Sepsis – Q1</vt:lpstr>
      <vt:lpstr>Sepsis – Q2</vt:lpstr>
      <vt:lpstr>Sepsis – Q2</vt:lpstr>
      <vt:lpstr>Sepsis – Q2</vt:lpstr>
      <vt:lpstr>Sepsis – Q3</vt:lpstr>
      <vt:lpstr>Sepsis – Q3</vt:lpstr>
      <vt:lpstr>Sepsis – Q3</vt:lpstr>
      <vt:lpstr>PowerPoint Presentation</vt:lpstr>
      <vt:lpstr>Sepsis – Q3</vt:lpstr>
      <vt:lpstr>Hemorrhagic shock – Q4 Penetrating trauma</vt:lpstr>
      <vt:lpstr>Hemorrhagic shock – Q4 Penetrating trauma</vt:lpstr>
      <vt:lpstr>Hemorrhagic shock – Q5 Blunt trauma</vt:lpstr>
      <vt:lpstr>Hemorrhagic shock – Q4-5 Penetrating and Blunt trauma with TBI</vt:lpstr>
      <vt:lpstr>Hemorrhagic shock – Q4-5 Penetrating and Blunt trauma with TBI</vt:lpstr>
      <vt:lpstr>Hemorrhagic shock – Q6 Non trauma</vt:lpstr>
      <vt:lpstr>Hemorrhagic shock – Q6 Non trauma</vt:lpstr>
      <vt:lpstr>Hemorrhagic shock – Q6 Non trauma</vt:lpstr>
      <vt:lpstr>Obstructive shock – Q7 Pulmonary embolism</vt:lpstr>
      <vt:lpstr>Obstructive shock – Q7 Pulmonary embolism</vt:lpstr>
      <vt:lpstr>Obstructive shock – Q8 Cardiac temponade</vt:lpstr>
      <vt:lpstr>Obstructive shock – Q8 Cardiac temponade</vt:lpstr>
      <vt:lpstr>Left sided cardiogenic shock – Q9</vt:lpstr>
      <vt:lpstr>Left sided cardiogenic shock – Q9</vt:lpstr>
      <vt:lpstr>Left sided cardiogenic shock – Q9</vt:lpstr>
      <vt:lpstr>ARDS – Q10</vt:lpstr>
      <vt:lpstr>ARDS – Q10</vt:lpstr>
      <vt:lpstr>ARDS – Q10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CPR review and MM</dc:title>
  <dc:creator>Nattawit keawkomoot</dc:creator>
  <cp:lastModifiedBy>Nattawit keawkomoot</cp:lastModifiedBy>
  <cp:revision>151</cp:revision>
  <dcterms:created xsi:type="dcterms:W3CDTF">2024-09-21T02:11:25Z</dcterms:created>
  <dcterms:modified xsi:type="dcterms:W3CDTF">2025-11-19T03:12:57Z</dcterms:modified>
</cp:coreProperties>
</file>